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9" r:id="rId2"/>
    <p:sldId id="287" r:id="rId3"/>
    <p:sldId id="288" r:id="rId4"/>
    <p:sldId id="297" r:id="rId5"/>
    <p:sldId id="293" r:id="rId6"/>
    <p:sldId id="296" r:id="rId7"/>
    <p:sldId id="298" r:id="rId8"/>
    <p:sldId id="289" r:id="rId9"/>
    <p:sldId id="290" r:id="rId10"/>
    <p:sldId id="291" r:id="rId11"/>
    <p:sldId id="292" r:id="rId12"/>
    <p:sldId id="299" r:id="rId13"/>
    <p:sldId id="270" r:id="rId14"/>
    <p:sldId id="257" r:id="rId15"/>
    <p:sldId id="264" r:id="rId16"/>
    <p:sldId id="267" r:id="rId17"/>
    <p:sldId id="268" r:id="rId18"/>
    <p:sldId id="269" r:id="rId19"/>
    <p:sldId id="273" r:id="rId20"/>
    <p:sldId id="284" r:id="rId21"/>
    <p:sldId id="295" r:id="rId22"/>
    <p:sldId id="280" r:id="rId23"/>
    <p:sldId id="281" r:id="rId24"/>
    <p:sldId id="282" r:id="rId25"/>
    <p:sldId id="271" r:id="rId26"/>
    <p:sldId id="274" r:id="rId27"/>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797" y="5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B0300A8-49C0-459B-9D8B-D91CA35F8299}" type="datetimeFigureOut">
              <a:rPr lang="fr-FR" smtClean="0"/>
              <a:pPr/>
              <a:t>16/08/2022</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F74A986-7523-4D84-86A9-C949A136E381}"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355725" y="633413"/>
            <a:ext cx="4221163" cy="31654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EEAA0177-DBE4-41E8-8CCE-DF582E3240EB}" type="slidenum">
              <a:rPr lang="de-DE" smtClean="0"/>
              <a:pPr/>
              <a:t>13</a:t>
            </a:fld>
            <a:endParaRPr lang="de-DE"/>
          </a:p>
        </p:txBody>
      </p:sp>
    </p:spTree>
    <p:extLst>
      <p:ext uri="{BB962C8B-B14F-4D97-AF65-F5344CB8AC3E}">
        <p14:creationId xmlns:p14="http://schemas.microsoft.com/office/powerpoint/2010/main" val="2915812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Cliquez pour modifier le style du titre</a:t>
            </a:r>
            <a:endParaRPr lang="fr-BE"/>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Cliquez pour modifier le style des sous-titres du masque</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pPr/>
              <a:t>16/08/2022</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fr-BE"/>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pPr/>
              <a:t>16/08/2022</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Cliquez pour modifier le style du titre</a:t>
            </a:r>
            <a:endParaRPr lang="fr-BE"/>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pPr/>
              <a:t>16/08/2022</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fr-BE"/>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pPr/>
              <a:t>16/08/2022</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Cliquez pour modifier le style du titre</a:t>
            </a:r>
            <a:endParaRPr lang="fr-BE"/>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p>
            <a:fld id="{AA309A6D-C09C-4548-B29A-6CF363A7E532}" type="datetimeFigureOut">
              <a:rPr lang="fr-FR" smtClean="0"/>
              <a:pPr/>
              <a:t>16/08/2022</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fr-BE"/>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5" name="Espace réservé de la date 4"/>
          <p:cNvSpPr>
            <a:spLocks noGrp="1"/>
          </p:cNvSpPr>
          <p:nvPr>
            <p:ph type="dt" sz="half" idx="10"/>
          </p:nvPr>
        </p:nvSpPr>
        <p:spPr/>
        <p:txBody>
          <a:bodyPr/>
          <a:lstStyle/>
          <a:p>
            <a:fld id="{AA309A6D-C09C-4548-B29A-6CF363A7E532}" type="datetimeFigureOut">
              <a:rPr lang="fr-FR" smtClean="0"/>
              <a:pPr/>
              <a:t>16/08/2022</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Cliquez pour modifier le style du titre</a:t>
            </a:r>
            <a:endParaRPr lang="fr-BE"/>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7" name="Espace réservé de la date 6"/>
          <p:cNvSpPr>
            <a:spLocks noGrp="1"/>
          </p:cNvSpPr>
          <p:nvPr>
            <p:ph type="dt" sz="half" idx="10"/>
          </p:nvPr>
        </p:nvSpPr>
        <p:spPr/>
        <p:txBody>
          <a:bodyPr/>
          <a:lstStyle/>
          <a:p>
            <a:fld id="{AA309A6D-C09C-4548-B29A-6CF363A7E532}" type="datetimeFigureOut">
              <a:rPr lang="fr-FR" smtClean="0"/>
              <a:pPr/>
              <a:t>16/08/2022</a:t>
            </a:fld>
            <a:endParaRPr lang="fr-BE"/>
          </a:p>
        </p:txBody>
      </p:sp>
      <p:sp>
        <p:nvSpPr>
          <p:cNvPr id="8" name="Espace réservé du pied de page 7"/>
          <p:cNvSpPr>
            <a:spLocks noGrp="1"/>
          </p:cNvSpPr>
          <p:nvPr>
            <p:ph type="ftr" sz="quarter" idx="11"/>
          </p:nvPr>
        </p:nvSpPr>
        <p:spPr/>
        <p:txBody>
          <a:bodyPr/>
          <a:lstStyle/>
          <a:p>
            <a:endParaRPr lang="fr-BE"/>
          </a:p>
        </p:txBody>
      </p:sp>
      <p:sp>
        <p:nvSpPr>
          <p:cNvPr id="9" name="Espace réservé du numéro de diapositive 8"/>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fr-BE"/>
          </a:p>
        </p:txBody>
      </p:sp>
      <p:sp>
        <p:nvSpPr>
          <p:cNvPr id="3" name="Espace réservé de la date 2"/>
          <p:cNvSpPr>
            <a:spLocks noGrp="1"/>
          </p:cNvSpPr>
          <p:nvPr>
            <p:ph type="dt" sz="half" idx="10"/>
          </p:nvPr>
        </p:nvSpPr>
        <p:spPr/>
        <p:txBody>
          <a:bodyPr/>
          <a:lstStyle/>
          <a:p>
            <a:fld id="{AA309A6D-C09C-4548-B29A-6CF363A7E532}" type="datetimeFigureOut">
              <a:rPr lang="fr-FR" smtClean="0"/>
              <a:pPr/>
              <a:t>16/08/2022</a:t>
            </a:fld>
            <a:endParaRPr lang="fr-BE"/>
          </a:p>
        </p:txBody>
      </p:sp>
      <p:sp>
        <p:nvSpPr>
          <p:cNvPr id="4" name="Espace réservé du pied de page 3"/>
          <p:cNvSpPr>
            <a:spLocks noGrp="1"/>
          </p:cNvSpPr>
          <p:nvPr>
            <p:ph type="ftr" sz="quarter" idx="11"/>
          </p:nvPr>
        </p:nvSpPr>
        <p:spPr/>
        <p:txBody>
          <a:bodyPr/>
          <a:lstStyle/>
          <a:p>
            <a:endParaRPr lang="fr-BE"/>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A309A6D-C09C-4548-B29A-6CF363A7E532}" type="datetimeFigureOut">
              <a:rPr lang="fr-FR" smtClean="0"/>
              <a:pPr/>
              <a:t>16/08/2022</a:t>
            </a:fld>
            <a:endParaRPr lang="fr-BE"/>
          </a:p>
        </p:txBody>
      </p:sp>
      <p:sp>
        <p:nvSpPr>
          <p:cNvPr id="3" name="Espace réservé du pied de page 2"/>
          <p:cNvSpPr>
            <a:spLocks noGrp="1"/>
          </p:cNvSpPr>
          <p:nvPr>
            <p:ph type="ftr" sz="quarter" idx="11"/>
          </p:nvPr>
        </p:nvSpPr>
        <p:spPr/>
        <p:txBody>
          <a:bodyPr/>
          <a:lstStyle/>
          <a:p>
            <a:endParaRPr lang="fr-BE"/>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Cliquez pour modifier le style du titre</a:t>
            </a:r>
            <a:endParaRPr lang="fr-BE"/>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pPr/>
              <a:t>16/08/2022</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pour modifier le style du titre</a:t>
            </a:r>
            <a:endParaRPr lang="fr-BE"/>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BE"/>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pPr/>
              <a:t>16/08/2022</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a:t>Cliquez pour modifier le style du titre</a:t>
            </a:r>
            <a:endParaRPr lang="fr-BE"/>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309A6D-C09C-4548-B29A-6CF363A7E532}" type="datetimeFigureOut">
              <a:rPr lang="fr-FR" smtClean="0"/>
              <a:pPr/>
              <a:t>16/08/2022</a:t>
            </a:fld>
            <a:endParaRPr lang="fr-BE"/>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BE"/>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4668DC-857F-487D-BFFA-8C0CA5037977}" type="slidenum">
              <a:rPr lang="fr-BE" smtClean="0"/>
              <a:pPr/>
              <a:t>‹N°›</a:t>
            </a:fld>
            <a:endParaRPr lang="fr-B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3.jpe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US" sz="3600" b="1" dirty="0" err="1">
                <a:solidFill>
                  <a:schemeClr val="tx2"/>
                </a:solidFill>
              </a:rPr>
              <a:t>Energie</a:t>
            </a:r>
            <a:r>
              <a:rPr lang="en-US" sz="3600" b="1" dirty="0">
                <a:solidFill>
                  <a:schemeClr val="tx2"/>
                </a:solidFill>
              </a:rPr>
              <a:t> durable et </a:t>
            </a:r>
            <a:r>
              <a:rPr lang="en-US" sz="3600" b="1" dirty="0" err="1">
                <a:solidFill>
                  <a:schemeClr val="tx2"/>
                </a:solidFill>
              </a:rPr>
              <a:t>stratégie</a:t>
            </a:r>
            <a:r>
              <a:rPr lang="en-US" sz="3600" b="1" dirty="0">
                <a:solidFill>
                  <a:schemeClr val="tx2"/>
                </a:solidFill>
              </a:rPr>
              <a:t>-lumière de la Ville de Dakar</a:t>
            </a:r>
            <a:endParaRPr lang="fr-FR" sz="3600" b="1" dirty="0">
              <a:solidFill>
                <a:schemeClr val="tx2"/>
              </a:solidFill>
            </a:endParaRPr>
          </a:p>
        </p:txBody>
      </p:sp>
      <p:pic>
        <p:nvPicPr>
          <p:cNvPr id="5" name="Espace réservé du contenu 4" descr="104494896_3486379554723437_1272281647360938657_n.jpg"/>
          <p:cNvPicPr>
            <a:picLocks noGrp="1" noChangeAspect="1"/>
          </p:cNvPicPr>
          <p:nvPr>
            <p:ph idx="1"/>
          </p:nvPr>
        </p:nvPicPr>
        <p:blipFill>
          <a:blip r:embed="rId2"/>
          <a:stretch>
            <a:fillRect/>
          </a:stretch>
        </p:blipFill>
        <p:spPr>
          <a:xfrm>
            <a:off x="857223" y="1500175"/>
            <a:ext cx="7717099" cy="3571900"/>
          </a:xfrm>
        </p:spPr>
      </p:pic>
      <p:sp>
        <p:nvSpPr>
          <p:cNvPr id="6" name="Untertitel 3"/>
          <p:cNvSpPr txBox="1">
            <a:spLocks/>
          </p:cNvSpPr>
          <p:nvPr/>
        </p:nvSpPr>
        <p:spPr>
          <a:xfrm>
            <a:off x="179512" y="5214950"/>
            <a:ext cx="8964488" cy="698276"/>
          </a:xfrm>
          <a:prstGeom prst="rect">
            <a:avLst/>
          </a:prstGeom>
        </p:spPr>
        <p:txBody>
          <a:bodyPr vert="horz" lIns="91440" tIns="45720" rIns="91440" bIns="45720" rtlCol="0">
            <a:normAutofit fontScale="47500" lnSpcReduction="20000"/>
          </a:bodyPr>
          <a:lstStyle/>
          <a:p>
            <a:pPr marL="342900" marR="0" lvl="0" indent="-342900" algn="l" defTabSz="914400" rtl="0" eaLnBrk="1" fontAlgn="auto" latinLnBrk="0" hangingPunct="1">
              <a:lnSpc>
                <a:spcPct val="100000"/>
              </a:lnSpc>
              <a:spcBef>
                <a:spcPct val="20000"/>
              </a:spcBef>
              <a:spcAft>
                <a:spcPts val="0"/>
              </a:spcAft>
              <a:buClrTx/>
              <a:buSzTx/>
              <a:tabLst/>
              <a:defRPr/>
            </a:pPr>
            <a:r>
              <a:rPr lang="fr-FR" sz="3200" dirty="0"/>
              <a:t>Madina Hady TALL, Présidente de la Commission Environnement et développement durable de la Ville de Dakar</a:t>
            </a:r>
            <a:endParaRPr kumimoji="0" lang="fr-FR" sz="3200" b="0" i="0" u="none" strike="noStrike" kern="1200" cap="none" spc="0" normalizeH="0" baseline="0" noProof="0" dirty="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tabLst/>
              <a:defRPr/>
            </a:pPr>
            <a:r>
              <a:rPr kumimoji="0" lang="fr-FR" sz="3200" b="1" i="0" u="none" strike="noStrike" kern="1200" cap="none" spc="0" normalizeH="0" baseline="0" noProof="0" dirty="0">
                <a:ln>
                  <a:noFill/>
                </a:ln>
                <a:solidFill>
                  <a:srgbClr val="C70063"/>
                </a:solidFill>
                <a:effectLst/>
                <a:uLnTx/>
                <a:uFillTx/>
                <a:latin typeface="+mn-lt"/>
                <a:ea typeface="+mn-ea"/>
                <a:cs typeface="+mn-cs"/>
              </a:rPr>
              <a:t>Benin 16 au 18 Aout 2022</a:t>
            </a:r>
          </a:p>
        </p:txBody>
      </p:sp>
      <p:sp>
        <p:nvSpPr>
          <p:cNvPr id="7" name="Rectangle 6"/>
          <p:cNvSpPr/>
          <p:nvPr/>
        </p:nvSpPr>
        <p:spPr>
          <a:xfrm>
            <a:off x="571472" y="5857892"/>
            <a:ext cx="8072494" cy="369332"/>
          </a:xfrm>
          <a:prstGeom prst="rect">
            <a:avLst/>
          </a:prstGeom>
        </p:spPr>
        <p:txBody>
          <a:bodyPr wrap="square">
            <a:spAutoFit/>
          </a:bodyPr>
          <a:lstStyle/>
          <a:p>
            <a:r>
              <a:rPr lang="fr-FR" b="1" dirty="0">
                <a:solidFill>
                  <a:srgbClr val="608DBE"/>
                </a:solidFill>
                <a:latin typeface="Arial"/>
                <a:cs typeface="Arial"/>
              </a:rPr>
              <a:t>Commission « Ville et Développement durable » de l’AIMF</a:t>
            </a:r>
            <a:endParaRPr lang="fr-FR" dirty="0"/>
          </a:p>
        </p:txBody>
      </p:sp>
      <p:pic>
        <p:nvPicPr>
          <p:cNvPr id="8" name="Image 7" descr="images.png"/>
          <p:cNvPicPr>
            <a:picLocks noChangeAspect="1"/>
          </p:cNvPicPr>
          <p:nvPr/>
        </p:nvPicPr>
        <p:blipFill>
          <a:blip r:embed="rId3" cstate="print"/>
          <a:stretch>
            <a:fillRect/>
          </a:stretch>
        </p:blipFill>
        <p:spPr>
          <a:xfrm>
            <a:off x="857224" y="1500174"/>
            <a:ext cx="648072" cy="642942"/>
          </a:xfrm>
          <a:prstGeom prst="rect">
            <a:avLst/>
          </a:prstGeom>
        </p:spPr>
      </p:pic>
      <p:pic>
        <p:nvPicPr>
          <p:cNvPr id="9" name="Image 8" descr="DAKAR_CREATIVE-CITY.jpg"/>
          <p:cNvPicPr>
            <a:picLocks noChangeAspect="1"/>
          </p:cNvPicPr>
          <p:nvPr/>
        </p:nvPicPr>
        <p:blipFill>
          <a:blip r:embed="rId4" cstate="print"/>
          <a:stretch>
            <a:fillRect/>
          </a:stretch>
        </p:blipFill>
        <p:spPr>
          <a:xfrm>
            <a:off x="1500166" y="1500174"/>
            <a:ext cx="1368152" cy="64294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1D3602C8-FF94-FDA7-275B-66D63B48BDF3}"/>
              </a:ext>
            </a:extLst>
          </p:cNvPr>
          <p:cNvSpPr>
            <a:spLocks noGrp="1"/>
          </p:cNvSpPr>
          <p:nvPr>
            <p:ph idx="1"/>
          </p:nvPr>
        </p:nvSpPr>
        <p:spPr/>
        <p:txBody>
          <a:bodyPr>
            <a:normAutofit fontScale="77500" lnSpcReduction="20000"/>
          </a:bodyPr>
          <a:lstStyle/>
          <a:p>
            <a:pPr algn="just">
              <a:buFont typeface="Wingdings" panose="05000000000000000000" pitchFamily="2" charset="2"/>
              <a:buChar char="ü"/>
            </a:pPr>
            <a:r>
              <a:rPr lang="fr-FR" sz="2800" b="1" dirty="0"/>
              <a:t>Les équipements électroniques </a:t>
            </a:r>
            <a:r>
              <a:rPr lang="fr-FR" sz="2800" dirty="0"/>
              <a:t>de bureau avec le remplacement des ordinateurs fixes actuels par des ordinateurs portables moins énergivores;</a:t>
            </a:r>
          </a:p>
          <a:p>
            <a:pPr algn="just">
              <a:buFont typeface="Wingdings" panose="05000000000000000000" pitchFamily="2" charset="2"/>
              <a:buChar char="ü"/>
            </a:pPr>
            <a:endParaRPr lang="fr-FR" sz="2800" dirty="0"/>
          </a:p>
          <a:p>
            <a:pPr algn="just">
              <a:buFont typeface="Wingdings" panose="05000000000000000000" pitchFamily="2" charset="2"/>
              <a:buChar char="ü"/>
            </a:pPr>
            <a:r>
              <a:rPr lang="fr-FR" sz="2800" b="1" dirty="0"/>
              <a:t>Installation de variateurs de vitesse </a:t>
            </a:r>
            <a:r>
              <a:rPr lang="fr-FR" sz="2800" dirty="0"/>
              <a:t>et amélioration de la performance des pompes hydrauliques </a:t>
            </a:r>
          </a:p>
          <a:p>
            <a:pPr algn="just">
              <a:buFont typeface="Wingdings" panose="05000000000000000000" pitchFamily="2" charset="2"/>
              <a:buChar char="ü"/>
            </a:pPr>
            <a:endParaRPr lang="fr-FR" sz="2800" dirty="0"/>
          </a:p>
          <a:p>
            <a:pPr algn="just">
              <a:buFont typeface="Wingdings" panose="05000000000000000000" pitchFamily="2" charset="2"/>
              <a:buChar char="ü"/>
            </a:pPr>
            <a:r>
              <a:rPr lang="fr-FR" sz="2800" b="1" dirty="0"/>
              <a:t>L’intégration des énergies renouvelables </a:t>
            </a:r>
            <a:r>
              <a:rPr lang="fr-FR" sz="2800" dirty="0"/>
              <a:t>avec la mise en place d’une centrale solaire photovoltaïque pour alimenter en électricité les six sites pendant la journée;</a:t>
            </a:r>
          </a:p>
          <a:p>
            <a:pPr algn="just">
              <a:buFont typeface="Wingdings" panose="05000000000000000000" pitchFamily="2" charset="2"/>
              <a:buChar char="ü"/>
            </a:pPr>
            <a:endParaRPr lang="fr-FR" sz="2800" dirty="0"/>
          </a:p>
          <a:p>
            <a:pPr algn="just">
              <a:buFont typeface="Wingdings" panose="05000000000000000000" pitchFamily="2" charset="2"/>
              <a:buChar char="ü"/>
            </a:pPr>
            <a:endParaRPr lang="fr-FR" sz="2800" dirty="0"/>
          </a:p>
          <a:p>
            <a:pPr algn="just">
              <a:buFont typeface="Wingdings" panose="05000000000000000000" pitchFamily="2" charset="2"/>
              <a:buChar char="ü"/>
            </a:pPr>
            <a:r>
              <a:rPr lang="fr-FR" sz="2800" b="1" dirty="0"/>
              <a:t>La gestion de l’énergie </a:t>
            </a:r>
            <a:r>
              <a:rPr lang="fr-FR" sz="2800" dirty="0"/>
              <a:t>avec la mise en place d’un système de suivi des consommations avec l’installation de compteurs divisionnaires.</a:t>
            </a:r>
          </a:p>
        </p:txBody>
      </p:sp>
      <p:sp>
        <p:nvSpPr>
          <p:cNvPr id="5" name="Triangle isocèle 4">
            <a:extLst>
              <a:ext uri="{FF2B5EF4-FFF2-40B4-BE49-F238E27FC236}">
                <a16:creationId xmlns:a16="http://schemas.microsoft.com/office/drawing/2014/main" id="{7A2999F7-B3CC-41BB-9F14-4122CD6EC51A}"/>
              </a:ext>
            </a:extLst>
          </p:cNvPr>
          <p:cNvSpPr/>
          <p:nvPr/>
        </p:nvSpPr>
        <p:spPr>
          <a:xfrm rot="10800000">
            <a:off x="3834222" y="2435390"/>
            <a:ext cx="720080" cy="307302"/>
          </a:xfrm>
          <a:prstGeom prst="triangl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SN"/>
          </a:p>
        </p:txBody>
      </p:sp>
      <p:sp>
        <p:nvSpPr>
          <p:cNvPr id="6" name="Triangle isocèle 5">
            <a:extLst>
              <a:ext uri="{FF2B5EF4-FFF2-40B4-BE49-F238E27FC236}">
                <a16:creationId xmlns:a16="http://schemas.microsoft.com/office/drawing/2014/main" id="{A4DD4D2E-BE9F-4212-B147-8F011E16AC47}"/>
              </a:ext>
            </a:extLst>
          </p:cNvPr>
          <p:cNvSpPr/>
          <p:nvPr/>
        </p:nvSpPr>
        <p:spPr>
          <a:xfrm rot="10800000">
            <a:off x="3783308" y="4725144"/>
            <a:ext cx="720080" cy="360040"/>
          </a:xfrm>
          <a:prstGeom prst="triangl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SN"/>
          </a:p>
        </p:txBody>
      </p:sp>
      <p:sp>
        <p:nvSpPr>
          <p:cNvPr id="7" name="Titre 1">
            <a:extLst>
              <a:ext uri="{FF2B5EF4-FFF2-40B4-BE49-F238E27FC236}">
                <a16:creationId xmlns:a16="http://schemas.microsoft.com/office/drawing/2014/main" id="{B52C1036-A59F-4512-9C0A-412F8E2FC680}"/>
              </a:ext>
            </a:extLst>
          </p:cNvPr>
          <p:cNvSpPr>
            <a:spLocks noGrp="1"/>
          </p:cNvSpPr>
          <p:nvPr>
            <p:ph type="title"/>
          </p:nvPr>
        </p:nvSpPr>
        <p:spPr>
          <a:xfrm>
            <a:off x="457200" y="274638"/>
            <a:ext cx="8229600" cy="1143000"/>
          </a:xfrm>
        </p:spPr>
        <p:txBody>
          <a:bodyPr>
            <a:normAutofit/>
          </a:bodyPr>
          <a:lstStyle/>
          <a:p>
            <a:r>
              <a:rPr lang="fr-FR" sz="3200" b="1" dirty="0">
                <a:solidFill>
                  <a:schemeClr val="tx2"/>
                </a:solidFill>
              </a:rPr>
              <a:t>Les actions suite à l’audit énergétique</a:t>
            </a:r>
          </a:p>
        </p:txBody>
      </p:sp>
    </p:spTree>
    <p:extLst>
      <p:ext uri="{BB962C8B-B14F-4D97-AF65-F5344CB8AC3E}">
        <p14:creationId xmlns:p14="http://schemas.microsoft.com/office/powerpoint/2010/main" val="36977086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a:extLst>
              <a:ext uri="{FF2B5EF4-FFF2-40B4-BE49-F238E27FC236}">
                <a16:creationId xmlns:a16="http://schemas.microsoft.com/office/drawing/2014/main" id="{6454148B-7969-419E-A9D4-C74DAD5DC58C}"/>
              </a:ext>
            </a:extLst>
          </p:cNvPr>
          <p:cNvSpPr>
            <a:spLocks noGrp="1"/>
          </p:cNvSpPr>
          <p:nvPr>
            <p:ph type="title"/>
          </p:nvPr>
        </p:nvSpPr>
        <p:spPr>
          <a:xfrm>
            <a:off x="457200" y="274638"/>
            <a:ext cx="8229600" cy="1143000"/>
          </a:xfrm>
        </p:spPr>
        <p:txBody>
          <a:bodyPr>
            <a:normAutofit/>
          </a:bodyPr>
          <a:lstStyle/>
          <a:p>
            <a:r>
              <a:rPr lang="fr-FR" sz="3200" b="1" dirty="0">
                <a:solidFill>
                  <a:schemeClr val="tx2"/>
                </a:solidFill>
              </a:rPr>
              <a:t>Bilan des gains d’énergie estimée </a:t>
            </a:r>
          </a:p>
        </p:txBody>
      </p:sp>
      <p:graphicFrame>
        <p:nvGraphicFramePr>
          <p:cNvPr id="8" name="Tableau 8">
            <a:extLst>
              <a:ext uri="{FF2B5EF4-FFF2-40B4-BE49-F238E27FC236}">
                <a16:creationId xmlns:a16="http://schemas.microsoft.com/office/drawing/2014/main" id="{D9C7B909-B6BB-4DDD-9CAB-6FDB661BE08F}"/>
              </a:ext>
            </a:extLst>
          </p:cNvPr>
          <p:cNvGraphicFramePr>
            <a:graphicFrameLocks noGrp="1"/>
          </p:cNvGraphicFramePr>
          <p:nvPr>
            <p:extLst>
              <p:ext uri="{D42A27DB-BD31-4B8C-83A1-F6EECF244321}">
                <p14:modId xmlns:p14="http://schemas.microsoft.com/office/powerpoint/2010/main" val="3974494373"/>
              </p:ext>
            </p:extLst>
          </p:nvPr>
        </p:nvGraphicFramePr>
        <p:xfrm>
          <a:off x="539552" y="1417638"/>
          <a:ext cx="7992888" cy="3163490"/>
        </p:xfrm>
        <a:graphic>
          <a:graphicData uri="http://schemas.openxmlformats.org/drawingml/2006/table">
            <a:tbl>
              <a:tblPr firstRow="1" bandRow="1">
                <a:tableStyleId>{5C22544A-7EE6-4342-B048-85BDC9FD1C3A}</a:tableStyleId>
              </a:tblPr>
              <a:tblGrid>
                <a:gridCol w="1998222">
                  <a:extLst>
                    <a:ext uri="{9D8B030D-6E8A-4147-A177-3AD203B41FA5}">
                      <a16:colId xmlns:a16="http://schemas.microsoft.com/office/drawing/2014/main" val="2355556123"/>
                    </a:ext>
                  </a:extLst>
                </a:gridCol>
                <a:gridCol w="1998222">
                  <a:extLst>
                    <a:ext uri="{9D8B030D-6E8A-4147-A177-3AD203B41FA5}">
                      <a16:colId xmlns:a16="http://schemas.microsoft.com/office/drawing/2014/main" val="3865866583"/>
                    </a:ext>
                  </a:extLst>
                </a:gridCol>
                <a:gridCol w="1998222">
                  <a:extLst>
                    <a:ext uri="{9D8B030D-6E8A-4147-A177-3AD203B41FA5}">
                      <a16:colId xmlns:a16="http://schemas.microsoft.com/office/drawing/2014/main" val="3638584608"/>
                    </a:ext>
                  </a:extLst>
                </a:gridCol>
                <a:gridCol w="1998222">
                  <a:extLst>
                    <a:ext uri="{9D8B030D-6E8A-4147-A177-3AD203B41FA5}">
                      <a16:colId xmlns:a16="http://schemas.microsoft.com/office/drawing/2014/main" val="2670400798"/>
                    </a:ext>
                  </a:extLst>
                </a:gridCol>
              </a:tblGrid>
              <a:tr h="435509">
                <a:tc>
                  <a:txBody>
                    <a:bodyPr/>
                    <a:lstStyle/>
                    <a:p>
                      <a:endParaRPr lang="fr-SN" dirty="0"/>
                    </a:p>
                  </a:txBody>
                  <a:tcPr/>
                </a:tc>
                <a:tc>
                  <a:txBody>
                    <a:bodyPr/>
                    <a:lstStyle/>
                    <a:p>
                      <a:endParaRPr lang="fr-SN" dirty="0"/>
                    </a:p>
                  </a:txBody>
                  <a:tcPr/>
                </a:tc>
                <a:tc>
                  <a:txBody>
                    <a:bodyPr/>
                    <a:lstStyle/>
                    <a:p>
                      <a:endParaRPr lang="fr-SN" dirty="0"/>
                    </a:p>
                  </a:txBody>
                  <a:tcPr/>
                </a:tc>
                <a:tc>
                  <a:txBody>
                    <a:bodyPr/>
                    <a:lstStyle/>
                    <a:p>
                      <a:endParaRPr lang="fr-SN"/>
                    </a:p>
                  </a:txBody>
                  <a:tcPr/>
                </a:tc>
                <a:extLst>
                  <a:ext uri="{0D108BD9-81ED-4DB2-BD59-A6C34878D82A}">
                    <a16:rowId xmlns:a16="http://schemas.microsoft.com/office/drawing/2014/main" val="2103925173"/>
                  </a:ext>
                </a:extLst>
              </a:tr>
              <a:tr h="441558">
                <a:tc>
                  <a:txBody>
                    <a:bodyPr/>
                    <a:lstStyle/>
                    <a:p>
                      <a:pPr algn="ctr"/>
                      <a:r>
                        <a:rPr lang="fr-SN" b="1" dirty="0"/>
                        <a:t>Bilan </a:t>
                      </a:r>
                    </a:p>
                  </a:txBody>
                  <a:tcPr/>
                </a:tc>
                <a:tc>
                  <a:txBody>
                    <a:bodyPr/>
                    <a:lstStyle/>
                    <a:p>
                      <a:pPr algn="ctr"/>
                      <a:r>
                        <a:rPr lang="fr-SN" b="1" dirty="0"/>
                        <a:t>Puissance</a:t>
                      </a:r>
                    </a:p>
                  </a:txBody>
                  <a:tcPr/>
                </a:tc>
                <a:tc>
                  <a:txBody>
                    <a:bodyPr/>
                    <a:lstStyle/>
                    <a:p>
                      <a:pPr algn="ctr"/>
                      <a:r>
                        <a:rPr lang="fr-SN" b="1" dirty="0"/>
                        <a:t>Energie </a:t>
                      </a:r>
                    </a:p>
                  </a:txBody>
                  <a:tcPr/>
                </a:tc>
                <a:tc>
                  <a:txBody>
                    <a:bodyPr/>
                    <a:lstStyle/>
                    <a:p>
                      <a:pPr algn="ctr"/>
                      <a:r>
                        <a:rPr lang="fr-SN" b="1" dirty="0"/>
                        <a:t>Couts annuels </a:t>
                      </a:r>
                    </a:p>
                  </a:txBody>
                  <a:tcPr/>
                </a:tc>
                <a:extLst>
                  <a:ext uri="{0D108BD9-81ED-4DB2-BD59-A6C34878D82A}">
                    <a16:rowId xmlns:a16="http://schemas.microsoft.com/office/drawing/2014/main" val="3842608289"/>
                  </a:ext>
                </a:extLst>
              </a:tr>
              <a:tr h="762141">
                <a:tc>
                  <a:txBody>
                    <a:bodyPr/>
                    <a:lstStyle/>
                    <a:p>
                      <a:r>
                        <a:rPr lang="fr-SN" dirty="0"/>
                        <a:t>Avant projet (2019)</a:t>
                      </a:r>
                    </a:p>
                  </a:txBody>
                  <a:tcPr/>
                </a:tc>
                <a:tc>
                  <a:txBody>
                    <a:bodyPr/>
                    <a:lstStyle/>
                    <a:p>
                      <a:r>
                        <a:rPr lang="fr-SN" dirty="0"/>
                        <a:t>403 KW</a:t>
                      </a:r>
                    </a:p>
                  </a:txBody>
                  <a:tcPr/>
                </a:tc>
                <a:tc>
                  <a:txBody>
                    <a:bodyPr/>
                    <a:lstStyle/>
                    <a:p>
                      <a:r>
                        <a:rPr lang="fr-SN" dirty="0"/>
                        <a:t>850 295 KWh/an</a:t>
                      </a:r>
                    </a:p>
                  </a:txBody>
                  <a:tcPr/>
                </a:tc>
                <a:tc>
                  <a:txBody>
                    <a:bodyPr/>
                    <a:lstStyle/>
                    <a:p>
                      <a:r>
                        <a:rPr lang="fr-SN" dirty="0"/>
                        <a:t>104 601 783 FCA/ an</a:t>
                      </a:r>
                    </a:p>
                  </a:txBody>
                  <a:tcPr/>
                </a:tc>
                <a:extLst>
                  <a:ext uri="{0D108BD9-81ED-4DB2-BD59-A6C34878D82A}">
                    <a16:rowId xmlns:a16="http://schemas.microsoft.com/office/drawing/2014/main" val="1749278464"/>
                  </a:ext>
                </a:extLst>
              </a:tr>
              <a:tr h="762141">
                <a:tc>
                  <a:txBody>
                    <a:bodyPr/>
                    <a:lstStyle/>
                    <a:p>
                      <a:r>
                        <a:rPr lang="fr-SN" dirty="0"/>
                        <a:t>Après projet (2024)</a:t>
                      </a:r>
                    </a:p>
                  </a:txBody>
                  <a:tcPr/>
                </a:tc>
                <a:tc>
                  <a:txBody>
                    <a:bodyPr/>
                    <a:lstStyle/>
                    <a:p>
                      <a:r>
                        <a:rPr lang="fr-SN" dirty="0"/>
                        <a:t>166 KW</a:t>
                      </a:r>
                    </a:p>
                  </a:txBody>
                  <a:tcPr/>
                </a:tc>
                <a:tc>
                  <a:txBody>
                    <a:bodyPr/>
                    <a:lstStyle/>
                    <a:p>
                      <a:r>
                        <a:rPr lang="fr-SN" dirty="0"/>
                        <a:t>157 306 kWh/an </a:t>
                      </a:r>
                    </a:p>
                  </a:txBody>
                  <a:tcPr/>
                </a:tc>
                <a:tc>
                  <a:txBody>
                    <a:bodyPr/>
                    <a:lstStyle/>
                    <a:p>
                      <a:r>
                        <a:rPr lang="fr-SN" dirty="0"/>
                        <a:t>20 117 246 FCFA/ an</a:t>
                      </a:r>
                    </a:p>
                  </a:txBody>
                  <a:tcPr/>
                </a:tc>
                <a:extLst>
                  <a:ext uri="{0D108BD9-81ED-4DB2-BD59-A6C34878D82A}">
                    <a16:rowId xmlns:a16="http://schemas.microsoft.com/office/drawing/2014/main" val="134448824"/>
                  </a:ext>
                </a:extLst>
              </a:tr>
              <a:tr h="762141">
                <a:tc>
                  <a:txBody>
                    <a:bodyPr/>
                    <a:lstStyle/>
                    <a:p>
                      <a:r>
                        <a:rPr lang="fr-SN" dirty="0"/>
                        <a:t>Economie </a:t>
                      </a:r>
                    </a:p>
                  </a:txBody>
                  <a:tcPr/>
                </a:tc>
                <a:tc>
                  <a:txBody>
                    <a:bodyPr/>
                    <a:lstStyle/>
                    <a:p>
                      <a:r>
                        <a:rPr lang="fr-SN" dirty="0"/>
                        <a:t>237 KW </a:t>
                      </a:r>
                    </a:p>
                    <a:p>
                      <a:r>
                        <a:rPr lang="fr-SN" b="1" dirty="0"/>
                        <a:t>(59%)</a:t>
                      </a:r>
                    </a:p>
                  </a:txBody>
                  <a:tcPr/>
                </a:tc>
                <a:tc>
                  <a:txBody>
                    <a:bodyPr/>
                    <a:lstStyle/>
                    <a:p>
                      <a:r>
                        <a:rPr lang="fr-SN" dirty="0"/>
                        <a:t>692 989 KWh/ an (</a:t>
                      </a:r>
                      <a:r>
                        <a:rPr lang="fr-SN" b="1" dirty="0"/>
                        <a:t>81%)</a:t>
                      </a:r>
                    </a:p>
                  </a:txBody>
                  <a:tcPr/>
                </a:tc>
                <a:tc>
                  <a:txBody>
                    <a:bodyPr/>
                    <a:lstStyle/>
                    <a:p>
                      <a:r>
                        <a:rPr lang="fr-SN" dirty="0"/>
                        <a:t>84 484 537 FCFA/ </a:t>
                      </a:r>
                      <a:r>
                        <a:rPr lang="fr-SN" b="1" dirty="0"/>
                        <a:t>an (81%)</a:t>
                      </a:r>
                    </a:p>
                  </a:txBody>
                  <a:tcPr/>
                </a:tc>
                <a:extLst>
                  <a:ext uri="{0D108BD9-81ED-4DB2-BD59-A6C34878D82A}">
                    <a16:rowId xmlns:a16="http://schemas.microsoft.com/office/drawing/2014/main" val="3082829643"/>
                  </a:ext>
                </a:extLst>
              </a:tr>
            </a:tbl>
          </a:graphicData>
        </a:graphic>
      </p:graphicFrame>
      <p:sp>
        <p:nvSpPr>
          <p:cNvPr id="10" name="ZoneTexte 9">
            <a:extLst>
              <a:ext uri="{FF2B5EF4-FFF2-40B4-BE49-F238E27FC236}">
                <a16:creationId xmlns:a16="http://schemas.microsoft.com/office/drawing/2014/main" id="{FB9DBDF1-694B-44CD-B025-9E6A93839259}"/>
              </a:ext>
            </a:extLst>
          </p:cNvPr>
          <p:cNvSpPr txBox="1"/>
          <p:nvPr/>
        </p:nvSpPr>
        <p:spPr>
          <a:xfrm>
            <a:off x="252938" y="4941168"/>
            <a:ext cx="8433861" cy="646331"/>
          </a:xfrm>
          <a:prstGeom prst="rect">
            <a:avLst/>
          </a:prstGeom>
          <a:noFill/>
        </p:spPr>
        <p:txBody>
          <a:bodyPr wrap="square">
            <a:spAutoFit/>
          </a:bodyPr>
          <a:lstStyle/>
          <a:p>
            <a:r>
              <a:rPr lang="fr-FR" sz="1800" dirty="0"/>
              <a:t>Ces gains sont réalisables avec un investissement </a:t>
            </a:r>
            <a:r>
              <a:rPr lang="fr-FR" sz="1800" b="1" dirty="0"/>
              <a:t>de 420 703 612F CFA  </a:t>
            </a:r>
            <a:r>
              <a:rPr lang="fr-FR" sz="1800" dirty="0"/>
              <a:t>au  sein des 6 bâtiments </a:t>
            </a:r>
            <a:r>
              <a:rPr lang="fr-FR" dirty="0"/>
              <a:t>audités de la Ville de Dakar </a:t>
            </a:r>
            <a:r>
              <a:rPr lang="fr-FR" sz="1800" dirty="0"/>
              <a:t>et rentable en 5 ans.</a:t>
            </a:r>
            <a:endParaRPr lang="fr-SN" dirty="0"/>
          </a:p>
        </p:txBody>
      </p:sp>
    </p:spTree>
    <p:extLst>
      <p:ext uri="{BB962C8B-B14F-4D97-AF65-F5344CB8AC3E}">
        <p14:creationId xmlns:p14="http://schemas.microsoft.com/office/powerpoint/2010/main" val="122398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a:extLst>
              <a:ext uri="{FF2B5EF4-FFF2-40B4-BE49-F238E27FC236}">
                <a16:creationId xmlns:a16="http://schemas.microsoft.com/office/drawing/2014/main" id="{6454148B-7969-419E-A9D4-C74DAD5DC58C}"/>
              </a:ext>
            </a:extLst>
          </p:cNvPr>
          <p:cNvSpPr>
            <a:spLocks noGrp="1"/>
          </p:cNvSpPr>
          <p:nvPr>
            <p:ph type="title"/>
          </p:nvPr>
        </p:nvSpPr>
        <p:spPr>
          <a:xfrm>
            <a:off x="755576" y="2492896"/>
            <a:ext cx="8229600" cy="1143000"/>
          </a:xfrm>
        </p:spPr>
        <p:txBody>
          <a:bodyPr>
            <a:normAutofit/>
          </a:bodyPr>
          <a:lstStyle/>
          <a:p>
            <a:r>
              <a:rPr lang="fr-FR" sz="3200" b="1" dirty="0">
                <a:solidFill>
                  <a:schemeClr val="tx2"/>
                </a:solidFill>
              </a:rPr>
              <a:t>Focus sur la stratégie lumière de la Ville de Dakar</a:t>
            </a:r>
          </a:p>
        </p:txBody>
      </p:sp>
    </p:spTree>
    <p:extLst>
      <p:ext uri="{BB962C8B-B14F-4D97-AF65-F5344CB8AC3E}">
        <p14:creationId xmlns:p14="http://schemas.microsoft.com/office/powerpoint/2010/main" val="10729702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hteck 15"/>
          <p:cNvSpPr/>
          <p:nvPr/>
        </p:nvSpPr>
        <p:spPr bwMode="auto">
          <a:xfrm>
            <a:off x="0" y="-9330"/>
            <a:ext cx="4133850" cy="5949280"/>
          </a:xfrm>
          <a:prstGeom prst="rect">
            <a:avLst/>
          </a:prstGeom>
          <a:solidFill>
            <a:schemeClr val="bg1"/>
          </a:solidFill>
          <a:ln w="12700"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a:lnSpc>
                <a:spcPct val="110000"/>
              </a:lnSpc>
            </a:pPr>
            <a:endParaRPr lang="de-DE" sz="1600"/>
          </a:p>
        </p:txBody>
      </p:sp>
      <p:cxnSp>
        <p:nvCxnSpPr>
          <p:cNvPr id="13" name="Gerade Verbindung 17"/>
          <p:cNvCxnSpPr/>
          <p:nvPr/>
        </p:nvCxnSpPr>
        <p:spPr bwMode="auto">
          <a:xfrm>
            <a:off x="387711" y="1763030"/>
            <a:ext cx="3104171" cy="9786"/>
          </a:xfrm>
          <a:prstGeom prst="line">
            <a:avLst/>
          </a:prstGeom>
          <a:solidFill>
            <a:schemeClr val="bg1"/>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14" name="Titel 1"/>
          <p:cNvSpPr txBox="1">
            <a:spLocks/>
          </p:cNvSpPr>
          <p:nvPr/>
        </p:nvSpPr>
        <p:spPr>
          <a:xfrm>
            <a:off x="370314" y="273408"/>
            <a:ext cx="6314560" cy="818274"/>
          </a:xfrm>
          <a:prstGeom prst="rect">
            <a:avLst/>
          </a:prstGeom>
        </p:spPr>
        <p:txBody>
          <a:bodyPr/>
          <a:lstStyle>
            <a:lvl1pPr algn="l" rtl="0" eaLnBrk="1" fontAlgn="base" hangingPunct="1">
              <a:lnSpc>
                <a:spcPct val="110000"/>
              </a:lnSpc>
              <a:spcBef>
                <a:spcPct val="0"/>
              </a:spcBef>
              <a:spcAft>
                <a:spcPct val="0"/>
              </a:spcAft>
              <a:defRPr sz="2400" b="1">
                <a:solidFill>
                  <a:schemeClr val="accent1"/>
                </a:solidFill>
                <a:latin typeface="+mj-lt"/>
                <a:ea typeface="+mj-ea"/>
                <a:cs typeface="+mj-cs"/>
              </a:defRPr>
            </a:lvl1pPr>
            <a:lvl2pPr algn="l" rtl="0" eaLnBrk="1" fontAlgn="base" hangingPunct="1">
              <a:lnSpc>
                <a:spcPct val="110000"/>
              </a:lnSpc>
              <a:spcBef>
                <a:spcPct val="0"/>
              </a:spcBef>
              <a:spcAft>
                <a:spcPct val="0"/>
              </a:spcAft>
              <a:defRPr sz="2200" b="1">
                <a:solidFill>
                  <a:schemeClr val="accent1"/>
                </a:solidFill>
                <a:latin typeface="Arial" charset="0"/>
                <a:cs typeface="Arial" charset="0"/>
              </a:defRPr>
            </a:lvl2pPr>
            <a:lvl3pPr algn="l" rtl="0" eaLnBrk="1" fontAlgn="base" hangingPunct="1">
              <a:lnSpc>
                <a:spcPct val="110000"/>
              </a:lnSpc>
              <a:spcBef>
                <a:spcPct val="0"/>
              </a:spcBef>
              <a:spcAft>
                <a:spcPct val="0"/>
              </a:spcAft>
              <a:defRPr sz="2200" b="1">
                <a:solidFill>
                  <a:schemeClr val="accent1"/>
                </a:solidFill>
                <a:latin typeface="Arial" charset="0"/>
                <a:cs typeface="Arial" charset="0"/>
              </a:defRPr>
            </a:lvl3pPr>
            <a:lvl4pPr algn="l" rtl="0" eaLnBrk="1" fontAlgn="base" hangingPunct="1">
              <a:lnSpc>
                <a:spcPct val="110000"/>
              </a:lnSpc>
              <a:spcBef>
                <a:spcPct val="0"/>
              </a:spcBef>
              <a:spcAft>
                <a:spcPct val="0"/>
              </a:spcAft>
              <a:defRPr sz="2200" b="1">
                <a:solidFill>
                  <a:schemeClr val="accent1"/>
                </a:solidFill>
                <a:latin typeface="Arial" charset="0"/>
                <a:cs typeface="Arial" charset="0"/>
              </a:defRPr>
            </a:lvl4pPr>
            <a:lvl5pPr algn="l" rtl="0" eaLnBrk="1" fontAlgn="base" hangingPunct="1">
              <a:lnSpc>
                <a:spcPct val="110000"/>
              </a:lnSpc>
              <a:spcBef>
                <a:spcPct val="0"/>
              </a:spcBef>
              <a:spcAft>
                <a:spcPct val="0"/>
              </a:spcAft>
              <a:defRPr sz="2200" b="1">
                <a:solidFill>
                  <a:schemeClr val="accent1"/>
                </a:solidFill>
                <a:latin typeface="Arial" charset="0"/>
                <a:cs typeface="Arial" charset="0"/>
              </a:defRPr>
            </a:lvl5pPr>
            <a:lvl6pPr marL="457200" algn="l" rtl="0" eaLnBrk="1" fontAlgn="base" hangingPunct="1">
              <a:lnSpc>
                <a:spcPct val="110000"/>
              </a:lnSpc>
              <a:spcBef>
                <a:spcPct val="0"/>
              </a:spcBef>
              <a:spcAft>
                <a:spcPct val="0"/>
              </a:spcAft>
              <a:defRPr sz="2200" b="1">
                <a:solidFill>
                  <a:schemeClr val="accent1"/>
                </a:solidFill>
                <a:latin typeface="Arial" charset="0"/>
                <a:cs typeface="Arial" charset="0"/>
              </a:defRPr>
            </a:lvl6pPr>
            <a:lvl7pPr marL="914400" algn="l" rtl="0" eaLnBrk="1" fontAlgn="base" hangingPunct="1">
              <a:lnSpc>
                <a:spcPct val="110000"/>
              </a:lnSpc>
              <a:spcBef>
                <a:spcPct val="0"/>
              </a:spcBef>
              <a:spcAft>
                <a:spcPct val="0"/>
              </a:spcAft>
              <a:defRPr sz="2200" b="1">
                <a:solidFill>
                  <a:schemeClr val="accent1"/>
                </a:solidFill>
                <a:latin typeface="Arial" charset="0"/>
                <a:cs typeface="Arial" charset="0"/>
              </a:defRPr>
            </a:lvl7pPr>
            <a:lvl8pPr marL="1371600" algn="l" rtl="0" eaLnBrk="1" fontAlgn="base" hangingPunct="1">
              <a:lnSpc>
                <a:spcPct val="110000"/>
              </a:lnSpc>
              <a:spcBef>
                <a:spcPct val="0"/>
              </a:spcBef>
              <a:spcAft>
                <a:spcPct val="0"/>
              </a:spcAft>
              <a:defRPr sz="2200" b="1">
                <a:solidFill>
                  <a:schemeClr val="accent1"/>
                </a:solidFill>
                <a:latin typeface="Arial" charset="0"/>
                <a:cs typeface="Arial" charset="0"/>
              </a:defRPr>
            </a:lvl8pPr>
            <a:lvl9pPr marL="1828800" algn="l" rtl="0" eaLnBrk="1" fontAlgn="base" hangingPunct="1">
              <a:lnSpc>
                <a:spcPct val="110000"/>
              </a:lnSpc>
              <a:spcBef>
                <a:spcPct val="0"/>
              </a:spcBef>
              <a:spcAft>
                <a:spcPct val="0"/>
              </a:spcAft>
              <a:defRPr sz="2200" b="1">
                <a:solidFill>
                  <a:schemeClr val="accent1"/>
                </a:solidFill>
                <a:latin typeface="Arial" charset="0"/>
                <a:cs typeface="Arial" charset="0"/>
              </a:defRPr>
            </a:lvl9pPr>
          </a:lstStyle>
          <a:p>
            <a:pPr lvl="0">
              <a:defRPr/>
            </a:pPr>
            <a:r>
              <a:rPr lang="fr-FR" kern="0" dirty="0"/>
              <a:t> </a:t>
            </a:r>
          </a:p>
          <a:p>
            <a:pPr lvl="0">
              <a:defRPr/>
            </a:pPr>
            <a:r>
              <a:rPr lang="fr-FR" kern="0" dirty="0"/>
              <a:t>Objectifs </a:t>
            </a:r>
          </a:p>
          <a:p>
            <a:pPr lvl="0">
              <a:defRPr/>
            </a:pPr>
            <a:r>
              <a:rPr lang="fr-FR" kern="0" dirty="0"/>
              <a:t>pour l’éclairage et la ville</a:t>
            </a:r>
          </a:p>
        </p:txBody>
      </p:sp>
      <p:sp>
        <p:nvSpPr>
          <p:cNvPr id="3" name="Rechteck 2"/>
          <p:cNvSpPr/>
          <p:nvPr/>
        </p:nvSpPr>
        <p:spPr>
          <a:xfrm>
            <a:off x="387711" y="2132856"/>
            <a:ext cx="3536217" cy="4109266"/>
          </a:xfrm>
          <a:prstGeom prst="rect">
            <a:avLst/>
          </a:prstGeom>
        </p:spPr>
        <p:txBody>
          <a:bodyPr wrap="square">
            <a:spAutoFit/>
          </a:bodyPr>
          <a:lstStyle/>
          <a:p>
            <a:pPr algn="l">
              <a:lnSpc>
                <a:spcPct val="110000"/>
              </a:lnSpc>
              <a:buFont typeface="Arial" pitchFamily="34" charset="0"/>
              <a:buChar char="•"/>
            </a:pPr>
            <a:r>
              <a:rPr lang="en-US" sz="1600" b="1" dirty="0">
                <a:solidFill>
                  <a:schemeClr val="accent1"/>
                </a:solidFill>
              </a:rPr>
              <a:t>Booster </a:t>
            </a:r>
            <a:r>
              <a:rPr lang="en-US" sz="1600" b="1" dirty="0" err="1">
                <a:solidFill>
                  <a:schemeClr val="accent1"/>
                </a:solidFill>
              </a:rPr>
              <a:t>l’attractivité</a:t>
            </a:r>
            <a:r>
              <a:rPr lang="en-US" sz="1600" b="1" dirty="0">
                <a:solidFill>
                  <a:schemeClr val="accent1"/>
                </a:solidFill>
              </a:rPr>
              <a:t> et </a:t>
            </a:r>
            <a:r>
              <a:rPr lang="en-US" sz="1600" b="1" dirty="0" err="1">
                <a:solidFill>
                  <a:schemeClr val="accent1"/>
                </a:solidFill>
              </a:rPr>
              <a:t>l’identité</a:t>
            </a:r>
            <a:r>
              <a:rPr lang="en-US" sz="1600" b="1" dirty="0">
                <a:solidFill>
                  <a:schemeClr val="accent1"/>
                </a:solidFill>
              </a:rPr>
              <a:t> des </a:t>
            </a:r>
            <a:r>
              <a:rPr lang="en-US" sz="1600" b="1" dirty="0" err="1">
                <a:solidFill>
                  <a:schemeClr val="accent1"/>
                </a:solidFill>
              </a:rPr>
              <a:t>lieux</a:t>
            </a:r>
            <a:r>
              <a:rPr lang="en-US" sz="1600" b="1" dirty="0">
                <a:solidFill>
                  <a:schemeClr val="accent1"/>
                </a:solidFill>
              </a:rPr>
              <a:t> </a:t>
            </a:r>
            <a:r>
              <a:rPr lang="en-US" sz="1600" b="1" dirty="0">
                <a:solidFill>
                  <a:schemeClr val="accent2"/>
                </a:solidFill>
              </a:rPr>
              <a:t>pour les </a:t>
            </a:r>
            <a:r>
              <a:rPr lang="en-US" sz="1600" b="1" dirty="0" err="1">
                <a:solidFill>
                  <a:schemeClr val="accent2"/>
                </a:solidFill>
              </a:rPr>
              <a:t>résidents</a:t>
            </a:r>
            <a:r>
              <a:rPr lang="en-US" sz="1600" b="1" dirty="0">
                <a:solidFill>
                  <a:schemeClr val="accent2"/>
                </a:solidFill>
              </a:rPr>
              <a:t> et les </a:t>
            </a:r>
            <a:r>
              <a:rPr lang="en-US" sz="1600" b="1" dirty="0" err="1">
                <a:solidFill>
                  <a:schemeClr val="accent2"/>
                </a:solidFill>
              </a:rPr>
              <a:t>visiteurs</a:t>
            </a:r>
            <a:r>
              <a:rPr lang="en-US" sz="1600" b="1" dirty="0">
                <a:solidFill>
                  <a:schemeClr val="accent2"/>
                </a:solidFill>
              </a:rPr>
              <a:t> ;</a:t>
            </a:r>
          </a:p>
          <a:p>
            <a:pPr algn="l">
              <a:lnSpc>
                <a:spcPct val="110000"/>
              </a:lnSpc>
            </a:pPr>
            <a:endParaRPr lang="fr-FR" sz="1600" b="1" dirty="0">
              <a:solidFill>
                <a:schemeClr val="accent1"/>
              </a:solidFill>
            </a:endParaRPr>
          </a:p>
          <a:p>
            <a:pPr algn="l">
              <a:lnSpc>
                <a:spcPct val="110000"/>
              </a:lnSpc>
              <a:buFont typeface="Arial" pitchFamily="34" charset="0"/>
              <a:buChar char="•"/>
            </a:pPr>
            <a:r>
              <a:rPr lang="en-US" sz="1600" b="1" dirty="0" err="1">
                <a:solidFill>
                  <a:schemeClr val="accent1"/>
                </a:solidFill>
              </a:rPr>
              <a:t>Agir</a:t>
            </a:r>
            <a:r>
              <a:rPr lang="en-US" sz="1600" b="1" dirty="0">
                <a:solidFill>
                  <a:schemeClr val="accent1"/>
                </a:solidFill>
              </a:rPr>
              <a:t> de </a:t>
            </a:r>
            <a:r>
              <a:rPr lang="en-US" sz="1600" b="1" dirty="0" err="1">
                <a:solidFill>
                  <a:schemeClr val="accent1"/>
                </a:solidFill>
              </a:rPr>
              <a:t>façon</a:t>
            </a:r>
            <a:r>
              <a:rPr lang="en-US" sz="1600" b="1" dirty="0">
                <a:solidFill>
                  <a:schemeClr val="accent1"/>
                </a:solidFill>
              </a:rPr>
              <a:t> </a:t>
            </a:r>
            <a:r>
              <a:rPr lang="en-US" sz="1600" b="1" dirty="0" err="1">
                <a:solidFill>
                  <a:schemeClr val="accent1"/>
                </a:solidFill>
              </a:rPr>
              <a:t>responsable</a:t>
            </a:r>
            <a:r>
              <a:rPr lang="en-US" sz="1600" b="1" dirty="0">
                <a:solidFill>
                  <a:schemeClr val="accent1"/>
                </a:solidFill>
              </a:rPr>
              <a:t> </a:t>
            </a:r>
            <a:r>
              <a:rPr lang="en-US" sz="1600" b="1" dirty="0">
                <a:solidFill>
                  <a:schemeClr val="accent2"/>
                </a:solidFill>
              </a:rPr>
              <a:t>en </a:t>
            </a:r>
            <a:r>
              <a:rPr lang="en-US" sz="1600" b="1" dirty="0" err="1">
                <a:solidFill>
                  <a:schemeClr val="accent2"/>
                </a:solidFill>
              </a:rPr>
              <a:t>économisant</a:t>
            </a:r>
            <a:r>
              <a:rPr lang="en-US" sz="1600" b="1" dirty="0">
                <a:solidFill>
                  <a:schemeClr val="accent2"/>
                </a:solidFill>
              </a:rPr>
              <a:t> </a:t>
            </a:r>
            <a:r>
              <a:rPr lang="en-US" sz="1600" b="1" dirty="0" err="1">
                <a:solidFill>
                  <a:schemeClr val="accent2"/>
                </a:solidFill>
              </a:rPr>
              <a:t>l’énergie</a:t>
            </a:r>
            <a:r>
              <a:rPr lang="en-US" sz="1600" b="1" dirty="0">
                <a:solidFill>
                  <a:schemeClr val="accent2"/>
                </a:solidFill>
              </a:rPr>
              <a:t>, en </a:t>
            </a:r>
            <a:r>
              <a:rPr lang="en-US" sz="1600" b="1" dirty="0" err="1">
                <a:solidFill>
                  <a:schemeClr val="accent2"/>
                </a:solidFill>
              </a:rPr>
              <a:t>limitant</a:t>
            </a:r>
            <a:r>
              <a:rPr lang="en-US" sz="1600" b="1" dirty="0">
                <a:solidFill>
                  <a:schemeClr val="accent2"/>
                </a:solidFill>
              </a:rPr>
              <a:t> les </a:t>
            </a:r>
            <a:r>
              <a:rPr lang="en-US" sz="1600" b="1" dirty="0" err="1">
                <a:solidFill>
                  <a:schemeClr val="accent2"/>
                </a:solidFill>
              </a:rPr>
              <a:t>émissions</a:t>
            </a:r>
            <a:r>
              <a:rPr lang="en-US" sz="1600" b="1" dirty="0">
                <a:solidFill>
                  <a:schemeClr val="accent2"/>
                </a:solidFill>
              </a:rPr>
              <a:t> de CO</a:t>
            </a:r>
            <a:r>
              <a:rPr lang="en-US" sz="1600" b="1" baseline="-25000" dirty="0">
                <a:solidFill>
                  <a:schemeClr val="accent2"/>
                </a:solidFill>
              </a:rPr>
              <a:t>2</a:t>
            </a:r>
            <a:r>
              <a:rPr lang="en-US" sz="1600" b="1" dirty="0">
                <a:solidFill>
                  <a:schemeClr val="accent2"/>
                </a:solidFill>
              </a:rPr>
              <a:t> et en </a:t>
            </a:r>
            <a:r>
              <a:rPr lang="en-US" sz="1600" b="1" dirty="0" err="1">
                <a:solidFill>
                  <a:schemeClr val="accent2"/>
                </a:solidFill>
              </a:rPr>
              <a:t>choisissant</a:t>
            </a:r>
            <a:r>
              <a:rPr lang="en-US" sz="1600" b="1" dirty="0">
                <a:solidFill>
                  <a:schemeClr val="accent2"/>
                </a:solidFill>
              </a:rPr>
              <a:t> des </a:t>
            </a:r>
            <a:r>
              <a:rPr lang="en-US" sz="1600" b="1" dirty="0" err="1">
                <a:solidFill>
                  <a:schemeClr val="accent2"/>
                </a:solidFill>
              </a:rPr>
              <a:t>produits</a:t>
            </a:r>
            <a:r>
              <a:rPr lang="en-US" sz="1600" b="1" dirty="0">
                <a:solidFill>
                  <a:schemeClr val="accent2"/>
                </a:solidFill>
              </a:rPr>
              <a:t> durables ;</a:t>
            </a:r>
          </a:p>
          <a:p>
            <a:pPr algn="l">
              <a:lnSpc>
                <a:spcPct val="110000"/>
              </a:lnSpc>
            </a:pPr>
            <a:endParaRPr lang="fr-FR" sz="1600" b="1" dirty="0">
              <a:solidFill>
                <a:schemeClr val="accent1"/>
              </a:solidFill>
            </a:endParaRPr>
          </a:p>
          <a:p>
            <a:pPr algn="l">
              <a:lnSpc>
                <a:spcPct val="110000"/>
              </a:lnSpc>
              <a:buFont typeface="Arial" pitchFamily="34" charset="0"/>
              <a:buChar char="•"/>
            </a:pPr>
            <a:r>
              <a:rPr lang="en-US" sz="1600" b="1" dirty="0" err="1">
                <a:solidFill>
                  <a:schemeClr val="accent1"/>
                </a:solidFill>
              </a:rPr>
              <a:t>Améliorer</a:t>
            </a:r>
            <a:r>
              <a:rPr lang="en-US" sz="1600" b="1" dirty="0">
                <a:solidFill>
                  <a:schemeClr val="accent1"/>
                </a:solidFill>
              </a:rPr>
              <a:t> la </a:t>
            </a:r>
            <a:r>
              <a:rPr lang="en-US" sz="1600" b="1" dirty="0" err="1">
                <a:solidFill>
                  <a:schemeClr val="accent1"/>
                </a:solidFill>
              </a:rPr>
              <a:t>sécurité</a:t>
            </a:r>
            <a:r>
              <a:rPr lang="en-US" sz="1600" b="1" dirty="0">
                <a:solidFill>
                  <a:schemeClr val="accent1"/>
                </a:solidFill>
              </a:rPr>
              <a:t> </a:t>
            </a:r>
            <a:r>
              <a:rPr lang="en-US" sz="1600" b="1" dirty="0">
                <a:solidFill>
                  <a:schemeClr val="accent2"/>
                </a:solidFill>
              </a:rPr>
              <a:t>grâce à </a:t>
            </a:r>
            <a:r>
              <a:rPr lang="en-US" sz="1600" b="1" dirty="0" err="1">
                <a:solidFill>
                  <a:schemeClr val="accent2"/>
                </a:solidFill>
              </a:rPr>
              <a:t>une</a:t>
            </a:r>
            <a:r>
              <a:rPr lang="en-US" sz="1600" b="1" dirty="0">
                <a:solidFill>
                  <a:schemeClr val="accent2"/>
                </a:solidFill>
              </a:rPr>
              <a:t> </a:t>
            </a:r>
            <a:r>
              <a:rPr lang="en-US" sz="1600" b="1" dirty="0" err="1">
                <a:solidFill>
                  <a:schemeClr val="accent2"/>
                </a:solidFill>
              </a:rPr>
              <a:t>meilleure</a:t>
            </a:r>
            <a:r>
              <a:rPr lang="en-US" sz="1600" b="1" dirty="0">
                <a:solidFill>
                  <a:schemeClr val="accent2"/>
                </a:solidFill>
              </a:rPr>
              <a:t> </a:t>
            </a:r>
            <a:r>
              <a:rPr lang="en-US" sz="1600" b="1" dirty="0" err="1">
                <a:solidFill>
                  <a:schemeClr val="accent2"/>
                </a:solidFill>
              </a:rPr>
              <a:t>visibilité</a:t>
            </a:r>
            <a:r>
              <a:rPr lang="en-US" sz="1600" b="1" dirty="0">
                <a:solidFill>
                  <a:schemeClr val="accent2"/>
                </a:solidFill>
              </a:rPr>
              <a:t> ;</a:t>
            </a:r>
            <a:endParaRPr lang="fr-FR" sz="1600" b="1" dirty="0">
              <a:solidFill>
                <a:schemeClr val="accent2"/>
              </a:solidFill>
            </a:endParaRPr>
          </a:p>
          <a:p>
            <a:pPr algn="l">
              <a:lnSpc>
                <a:spcPct val="110000"/>
              </a:lnSpc>
            </a:pPr>
            <a:endParaRPr lang="fr-FR" sz="1600" b="1" dirty="0">
              <a:solidFill>
                <a:schemeClr val="accent1"/>
              </a:solidFill>
            </a:endParaRPr>
          </a:p>
          <a:p>
            <a:pPr algn="l">
              <a:lnSpc>
                <a:spcPct val="110000"/>
              </a:lnSpc>
              <a:buFont typeface="Arial" pitchFamily="34" charset="0"/>
              <a:buChar char="•"/>
            </a:pPr>
            <a:r>
              <a:rPr lang="en-US" sz="1600" b="1" dirty="0" err="1">
                <a:solidFill>
                  <a:schemeClr val="accent1"/>
                </a:solidFill>
              </a:rPr>
              <a:t>Réduire</a:t>
            </a:r>
            <a:r>
              <a:rPr lang="en-US" sz="1600" b="1" dirty="0">
                <a:solidFill>
                  <a:schemeClr val="accent1"/>
                </a:solidFill>
              </a:rPr>
              <a:t> les </a:t>
            </a:r>
            <a:r>
              <a:rPr lang="en-US" sz="1600" b="1" dirty="0" err="1">
                <a:solidFill>
                  <a:schemeClr val="accent1"/>
                </a:solidFill>
              </a:rPr>
              <a:t>coûts</a:t>
            </a:r>
            <a:r>
              <a:rPr lang="en-US" sz="1600" b="1" dirty="0">
                <a:solidFill>
                  <a:schemeClr val="accent1"/>
                </a:solidFill>
              </a:rPr>
              <a:t> </a:t>
            </a:r>
            <a:r>
              <a:rPr lang="en-US" sz="1600" b="1" dirty="0">
                <a:solidFill>
                  <a:schemeClr val="accent2"/>
                </a:solidFill>
              </a:rPr>
              <a:t>en </a:t>
            </a:r>
            <a:r>
              <a:rPr lang="en-US" sz="1600" b="1" dirty="0" err="1">
                <a:solidFill>
                  <a:schemeClr val="accent2"/>
                </a:solidFill>
              </a:rPr>
              <a:t>réduisant</a:t>
            </a:r>
            <a:r>
              <a:rPr lang="en-US" sz="1600" b="1" dirty="0">
                <a:solidFill>
                  <a:schemeClr val="accent2"/>
                </a:solidFill>
              </a:rPr>
              <a:t> la </a:t>
            </a:r>
            <a:r>
              <a:rPr lang="en-US" sz="1600" b="1" dirty="0" err="1">
                <a:solidFill>
                  <a:schemeClr val="accent2"/>
                </a:solidFill>
              </a:rPr>
              <a:t>consommation</a:t>
            </a:r>
            <a:r>
              <a:rPr lang="en-US" sz="1600" b="1" dirty="0">
                <a:solidFill>
                  <a:schemeClr val="accent2"/>
                </a:solidFill>
              </a:rPr>
              <a:t> </a:t>
            </a:r>
            <a:r>
              <a:rPr lang="en-US" sz="1600" b="1" dirty="0" err="1">
                <a:solidFill>
                  <a:schemeClr val="accent2"/>
                </a:solidFill>
              </a:rPr>
              <a:t>d’énergie</a:t>
            </a:r>
            <a:r>
              <a:rPr lang="en-US" sz="1600" b="1" dirty="0">
                <a:solidFill>
                  <a:schemeClr val="accent2"/>
                </a:solidFill>
              </a:rPr>
              <a:t> et les </a:t>
            </a:r>
            <a:r>
              <a:rPr lang="en-US" sz="1600" b="1" dirty="0" err="1">
                <a:solidFill>
                  <a:schemeClr val="accent2"/>
                </a:solidFill>
              </a:rPr>
              <a:t>frais</a:t>
            </a:r>
            <a:r>
              <a:rPr lang="en-US" sz="1600" b="1" dirty="0">
                <a:solidFill>
                  <a:schemeClr val="accent2"/>
                </a:solidFill>
              </a:rPr>
              <a:t> </a:t>
            </a:r>
            <a:r>
              <a:rPr lang="en-US" sz="1600" b="1" dirty="0" err="1">
                <a:solidFill>
                  <a:schemeClr val="accent2"/>
                </a:solidFill>
              </a:rPr>
              <a:t>d’entretien</a:t>
            </a:r>
            <a:r>
              <a:rPr lang="en-US" sz="1600" b="1" dirty="0">
                <a:solidFill>
                  <a:schemeClr val="accent2"/>
                </a:solidFill>
              </a:rPr>
              <a:t>.</a:t>
            </a:r>
            <a:endParaRPr lang="fr-FR" sz="1600" b="1" dirty="0">
              <a:solidFill>
                <a:schemeClr val="accent2"/>
              </a:solidFill>
            </a:endParaRPr>
          </a:p>
          <a:p>
            <a:pPr algn="l">
              <a:lnSpc>
                <a:spcPct val="110000"/>
              </a:lnSpc>
            </a:pPr>
            <a:endParaRPr lang="fr-FR" sz="1400" dirty="0">
              <a:solidFill>
                <a:schemeClr val="accent1"/>
              </a:solidFill>
            </a:endParaRPr>
          </a:p>
        </p:txBody>
      </p:sp>
      <p:pic>
        <p:nvPicPr>
          <p:cNvPr id="2" name="Grafik 1"/>
          <p:cNvPicPr>
            <a:picLocks noChangeAspect="1"/>
          </p:cNvPicPr>
          <p:nvPr/>
        </p:nvPicPr>
        <p:blipFill>
          <a:blip r:embed="rId3"/>
          <a:stretch>
            <a:fillRect/>
          </a:stretch>
        </p:blipFill>
        <p:spPr>
          <a:xfrm>
            <a:off x="3491882" y="5855343"/>
            <a:ext cx="3996275" cy="566977"/>
          </a:xfrm>
          <a:prstGeom prst="rect">
            <a:avLst/>
          </a:prstGeom>
        </p:spPr>
      </p:pic>
      <p:pic>
        <p:nvPicPr>
          <p:cNvPr id="46081" name="Picture 1" descr="C:\Users\HP\Desktop\EP\Diaporama\20210314_142759.jpg"/>
          <p:cNvPicPr>
            <a:picLocks noChangeAspect="1" noChangeArrowheads="1"/>
          </p:cNvPicPr>
          <p:nvPr/>
        </p:nvPicPr>
        <p:blipFill>
          <a:blip r:embed="rId4"/>
          <a:srcRect/>
          <a:stretch>
            <a:fillRect/>
          </a:stretch>
        </p:blipFill>
        <p:spPr bwMode="auto">
          <a:xfrm>
            <a:off x="4143373" y="0"/>
            <a:ext cx="4875644" cy="6858000"/>
          </a:xfrm>
          <a:prstGeom prst="rect">
            <a:avLst/>
          </a:prstGeom>
          <a:noFill/>
        </p:spPr>
      </p:pic>
    </p:spTree>
    <p:extLst>
      <p:ext uri="{BB962C8B-B14F-4D97-AF65-F5344CB8AC3E}">
        <p14:creationId xmlns:p14="http://schemas.microsoft.com/office/powerpoint/2010/main" val="4780349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Rechteck 76"/>
          <p:cNvSpPr/>
          <p:nvPr/>
        </p:nvSpPr>
        <p:spPr>
          <a:xfrm>
            <a:off x="3929058" y="6357958"/>
            <a:ext cx="2286016" cy="307777"/>
          </a:xfrm>
          <a:prstGeom prst="rect">
            <a:avLst/>
          </a:prstGeom>
        </p:spPr>
        <p:txBody>
          <a:bodyPr wrap="square">
            <a:spAutoFit/>
          </a:bodyPr>
          <a:lstStyle/>
          <a:p>
            <a:pPr algn="l" defTabSz="457200"/>
            <a:r>
              <a:rPr lang="x-none" sz="1400" b="1" dirty="0">
                <a:solidFill>
                  <a:schemeClr val="accent2"/>
                </a:solidFill>
                <a:latin typeface="+mn-lt"/>
              </a:rPr>
              <a:t>Taux de disponibilité : </a:t>
            </a:r>
            <a:r>
              <a:rPr lang="en-US" sz="1400" b="1" dirty="0">
                <a:solidFill>
                  <a:srgbClr val="FF6600"/>
                </a:solidFill>
              </a:rPr>
              <a:t>95%</a:t>
            </a:r>
            <a:endParaRPr lang="fr-FR" sz="1400" b="1" dirty="0">
              <a:solidFill>
                <a:schemeClr val="accent2"/>
              </a:solidFill>
              <a:latin typeface="+mn-lt"/>
              <a:cs typeface="Arial" pitchFamily="34" charset="0"/>
            </a:endParaRPr>
          </a:p>
        </p:txBody>
      </p:sp>
      <p:sp>
        <p:nvSpPr>
          <p:cNvPr id="5" name="Rechteck 78"/>
          <p:cNvSpPr/>
          <p:nvPr/>
        </p:nvSpPr>
        <p:spPr>
          <a:xfrm>
            <a:off x="6215074" y="6072206"/>
            <a:ext cx="1034192" cy="523220"/>
          </a:xfrm>
          <a:prstGeom prst="rect">
            <a:avLst/>
          </a:prstGeom>
        </p:spPr>
        <p:txBody>
          <a:bodyPr wrap="square">
            <a:spAutoFit/>
          </a:bodyPr>
          <a:lstStyle/>
          <a:p>
            <a:pPr defTabSz="457200"/>
            <a:r>
              <a:rPr lang="fr-FR" sz="1400" b="1" dirty="0">
                <a:solidFill>
                  <a:schemeClr val="accent2"/>
                </a:solidFill>
              </a:rPr>
              <a:t>Allumage </a:t>
            </a:r>
            <a:r>
              <a:rPr lang="x-none" sz="1400" b="1">
                <a:solidFill>
                  <a:schemeClr val="accent2"/>
                </a:solidFill>
              </a:rPr>
              <a:t>: </a:t>
            </a:r>
            <a:r>
              <a:rPr lang="en-US" sz="1400" b="1" dirty="0">
                <a:solidFill>
                  <a:srgbClr val="FF6600"/>
                </a:solidFill>
              </a:rPr>
              <a:t>4165h/an</a:t>
            </a:r>
            <a:endParaRPr lang="fr-FR" sz="1400" b="1" dirty="0">
              <a:solidFill>
                <a:schemeClr val="accent2"/>
              </a:solidFill>
              <a:cs typeface="Arial" pitchFamily="34" charset="0"/>
            </a:endParaRPr>
          </a:p>
        </p:txBody>
      </p:sp>
      <p:sp>
        <p:nvSpPr>
          <p:cNvPr id="6" name="Rechteck 79"/>
          <p:cNvSpPr/>
          <p:nvPr/>
        </p:nvSpPr>
        <p:spPr>
          <a:xfrm>
            <a:off x="2643174" y="2071678"/>
            <a:ext cx="1857388" cy="523220"/>
          </a:xfrm>
          <a:prstGeom prst="rect">
            <a:avLst/>
          </a:prstGeom>
        </p:spPr>
        <p:txBody>
          <a:bodyPr wrap="square">
            <a:spAutoFit/>
          </a:bodyPr>
          <a:lstStyle/>
          <a:p>
            <a:pPr algn="l" defTabSz="457200"/>
            <a:r>
              <a:rPr lang="en-US" sz="1400" b="1" dirty="0">
                <a:solidFill>
                  <a:schemeClr val="accent2"/>
                </a:solidFill>
                <a:latin typeface="+mn-lt"/>
              </a:rPr>
              <a:t>Ratio points </a:t>
            </a:r>
            <a:r>
              <a:rPr lang="en-US" sz="1400" b="1" dirty="0" err="1">
                <a:solidFill>
                  <a:schemeClr val="accent2"/>
                </a:solidFill>
                <a:latin typeface="+mn-lt"/>
              </a:rPr>
              <a:t>lumineux</a:t>
            </a:r>
            <a:r>
              <a:rPr lang="en-US" sz="1400" b="1" dirty="0">
                <a:solidFill>
                  <a:schemeClr val="accent2"/>
                </a:solidFill>
                <a:latin typeface="+mn-lt"/>
              </a:rPr>
              <a:t>/Km²</a:t>
            </a:r>
            <a:r>
              <a:rPr lang="en-US" sz="1400" dirty="0">
                <a:solidFill>
                  <a:schemeClr val="accent2"/>
                </a:solidFill>
                <a:latin typeface="+mn-lt"/>
              </a:rPr>
              <a:t>: </a:t>
            </a:r>
            <a:r>
              <a:rPr lang="en-US" sz="1400" b="1" dirty="0">
                <a:solidFill>
                  <a:srgbClr val="FF6600"/>
                </a:solidFill>
              </a:rPr>
              <a:t>603</a:t>
            </a:r>
            <a:endParaRPr lang="en-US" sz="1400" b="1" dirty="0">
              <a:solidFill>
                <a:schemeClr val="accent2"/>
              </a:solidFill>
              <a:latin typeface="+mn-lt"/>
            </a:endParaRPr>
          </a:p>
        </p:txBody>
      </p:sp>
      <p:sp>
        <p:nvSpPr>
          <p:cNvPr id="7" name="Rechteck 80"/>
          <p:cNvSpPr/>
          <p:nvPr/>
        </p:nvSpPr>
        <p:spPr>
          <a:xfrm>
            <a:off x="5857884" y="1785926"/>
            <a:ext cx="1465957" cy="738664"/>
          </a:xfrm>
          <a:prstGeom prst="rect">
            <a:avLst/>
          </a:prstGeom>
        </p:spPr>
        <p:txBody>
          <a:bodyPr wrap="square">
            <a:spAutoFit/>
          </a:bodyPr>
          <a:lstStyle/>
          <a:p>
            <a:pPr algn="l" defTabSz="457200" fontAlgn="base">
              <a:spcBef>
                <a:spcPct val="0"/>
              </a:spcBef>
              <a:spcAft>
                <a:spcPct val="0"/>
              </a:spcAft>
            </a:pPr>
            <a:r>
              <a:rPr lang="en-US" sz="1400" b="1" dirty="0">
                <a:solidFill>
                  <a:srgbClr val="FF6600"/>
                </a:solidFill>
                <a:latin typeface="+mn-lt"/>
              </a:rPr>
              <a:t>±4000 </a:t>
            </a:r>
            <a:r>
              <a:rPr lang="en-US" sz="1400" b="1" dirty="0" err="1">
                <a:solidFill>
                  <a:schemeClr val="accent2"/>
                </a:solidFill>
                <a:latin typeface="+mn-lt"/>
              </a:rPr>
              <a:t>lampadaires</a:t>
            </a:r>
            <a:r>
              <a:rPr lang="en-US" sz="1400" b="1" dirty="0">
                <a:solidFill>
                  <a:schemeClr val="accent2"/>
                </a:solidFill>
                <a:latin typeface="+mn-lt"/>
              </a:rPr>
              <a:t> </a:t>
            </a:r>
            <a:r>
              <a:rPr lang="en-US" sz="1400" b="1" dirty="0" err="1">
                <a:solidFill>
                  <a:schemeClr val="accent2"/>
                </a:solidFill>
                <a:latin typeface="+mn-lt"/>
              </a:rPr>
              <a:t>solaires</a:t>
            </a:r>
            <a:endParaRPr lang="en-US" sz="1000" b="1" dirty="0">
              <a:solidFill>
                <a:schemeClr val="accent2"/>
              </a:solidFill>
              <a:latin typeface="+mn-lt"/>
            </a:endParaRPr>
          </a:p>
        </p:txBody>
      </p:sp>
      <p:sp>
        <p:nvSpPr>
          <p:cNvPr id="8" name="Rechteck 82"/>
          <p:cNvSpPr/>
          <p:nvPr/>
        </p:nvSpPr>
        <p:spPr>
          <a:xfrm>
            <a:off x="7072330" y="2214554"/>
            <a:ext cx="1714479" cy="307777"/>
          </a:xfrm>
          <a:prstGeom prst="rect">
            <a:avLst/>
          </a:prstGeom>
        </p:spPr>
        <p:txBody>
          <a:bodyPr wrap="square">
            <a:spAutoFit/>
          </a:bodyPr>
          <a:lstStyle/>
          <a:p>
            <a:pPr algn="l" defTabSz="457200"/>
            <a:r>
              <a:rPr lang="en-US" sz="1400" b="1" dirty="0">
                <a:solidFill>
                  <a:schemeClr val="accent2"/>
                </a:solidFill>
              </a:rPr>
              <a:t>3 types de </a:t>
            </a:r>
            <a:r>
              <a:rPr lang="en-US" sz="1400" b="1" dirty="0" err="1">
                <a:solidFill>
                  <a:schemeClr val="accent2"/>
                </a:solidFill>
              </a:rPr>
              <a:t>réseau</a:t>
            </a:r>
            <a:endParaRPr lang="en-US" sz="1400" b="1" dirty="0">
              <a:solidFill>
                <a:schemeClr val="accent2"/>
              </a:solidFill>
            </a:endParaRPr>
          </a:p>
        </p:txBody>
      </p:sp>
      <p:sp>
        <p:nvSpPr>
          <p:cNvPr id="9" name="Rechteck 83"/>
          <p:cNvSpPr/>
          <p:nvPr/>
        </p:nvSpPr>
        <p:spPr>
          <a:xfrm>
            <a:off x="4357686" y="1857364"/>
            <a:ext cx="1285884" cy="523220"/>
          </a:xfrm>
          <a:prstGeom prst="rect">
            <a:avLst/>
          </a:prstGeom>
        </p:spPr>
        <p:txBody>
          <a:bodyPr wrap="square">
            <a:spAutoFit/>
          </a:bodyPr>
          <a:lstStyle/>
          <a:p>
            <a:pPr defTabSz="457200" fontAlgn="base">
              <a:spcBef>
                <a:spcPct val="0"/>
              </a:spcBef>
              <a:spcAft>
                <a:spcPct val="0"/>
              </a:spcAft>
            </a:pPr>
            <a:r>
              <a:rPr lang="en-US" sz="1400" b="1" dirty="0">
                <a:solidFill>
                  <a:srgbClr val="FF6600"/>
                </a:solidFill>
                <a:latin typeface="+mn-lt"/>
              </a:rPr>
              <a:t>&gt; 50000</a:t>
            </a:r>
            <a:r>
              <a:rPr lang="en-US" sz="1400" b="1" dirty="0">
                <a:solidFill>
                  <a:schemeClr val="accent2"/>
                </a:solidFill>
                <a:latin typeface="+mn-lt"/>
              </a:rPr>
              <a:t> Points </a:t>
            </a:r>
            <a:r>
              <a:rPr lang="en-US" sz="1400" b="1" dirty="0" err="1">
                <a:solidFill>
                  <a:schemeClr val="accent2"/>
                </a:solidFill>
                <a:latin typeface="+mn-lt"/>
              </a:rPr>
              <a:t>lumineux</a:t>
            </a:r>
            <a:endParaRPr lang="fr-FR" sz="1400" b="1" baseline="30000" dirty="0">
              <a:solidFill>
                <a:schemeClr val="accent2"/>
              </a:solidFill>
              <a:latin typeface="+mn-lt"/>
              <a:cs typeface="Arial" pitchFamily="34" charset="0"/>
            </a:endParaRPr>
          </a:p>
        </p:txBody>
      </p:sp>
      <p:sp>
        <p:nvSpPr>
          <p:cNvPr id="10" name="Rechteck 84"/>
          <p:cNvSpPr/>
          <p:nvPr/>
        </p:nvSpPr>
        <p:spPr>
          <a:xfrm>
            <a:off x="1428728" y="5143512"/>
            <a:ext cx="2295850" cy="738664"/>
          </a:xfrm>
          <a:prstGeom prst="rect">
            <a:avLst/>
          </a:prstGeom>
        </p:spPr>
        <p:txBody>
          <a:bodyPr wrap="square">
            <a:spAutoFit/>
          </a:bodyPr>
          <a:lstStyle/>
          <a:p>
            <a:pPr defTabSz="457200" fontAlgn="base">
              <a:spcBef>
                <a:spcPct val="0"/>
              </a:spcBef>
              <a:spcAft>
                <a:spcPct val="0"/>
              </a:spcAft>
            </a:pPr>
            <a:r>
              <a:rPr lang="fr-FR" sz="1400" b="1" dirty="0">
                <a:solidFill>
                  <a:schemeClr val="accent2"/>
                </a:solidFill>
              </a:rPr>
              <a:t>Facture énergétique : </a:t>
            </a:r>
            <a:r>
              <a:rPr lang="fr-FR" sz="1400" b="1" dirty="0">
                <a:solidFill>
                  <a:schemeClr val="accent6">
                    <a:lumMod val="75000"/>
                  </a:schemeClr>
                </a:solidFill>
              </a:rPr>
              <a:t>5 117 257 235 FCFA TTC  (7 881 208 euro) en 2018</a:t>
            </a:r>
            <a:endParaRPr lang="fr-FR" sz="1400" dirty="0">
              <a:solidFill>
                <a:schemeClr val="accent6">
                  <a:lumMod val="75000"/>
                </a:schemeClr>
              </a:solidFill>
              <a:latin typeface="+mn-lt"/>
              <a:cs typeface="Arial" pitchFamily="34" charset="0"/>
            </a:endParaRPr>
          </a:p>
        </p:txBody>
      </p:sp>
      <p:sp>
        <p:nvSpPr>
          <p:cNvPr id="11" name="Rechteck 85"/>
          <p:cNvSpPr/>
          <p:nvPr/>
        </p:nvSpPr>
        <p:spPr>
          <a:xfrm>
            <a:off x="2214546" y="6000768"/>
            <a:ext cx="2285983" cy="523220"/>
          </a:xfrm>
          <a:prstGeom prst="rect">
            <a:avLst/>
          </a:prstGeom>
        </p:spPr>
        <p:txBody>
          <a:bodyPr wrap="square">
            <a:spAutoFit/>
          </a:bodyPr>
          <a:lstStyle/>
          <a:p>
            <a:pPr algn="l" defTabSz="457200" fontAlgn="base">
              <a:spcBef>
                <a:spcPct val="0"/>
              </a:spcBef>
              <a:spcAft>
                <a:spcPct val="0"/>
              </a:spcAft>
            </a:pPr>
            <a:r>
              <a:rPr lang="x-none" sz="1400" b="1" dirty="0">
                <a:solidFill>
                  <a:schemeClr val="accent2"/>
                </a:solidFill>
                <a:latin typeface="+mn-lt"/>
              </a:rPr>
              <a:t>Consommation électrique annuelle </a:t>
            </a:r>
            <a:r>
              <a:rPr lang="x-none" sz="1000" dirty="0">
                <a:latin typeface="+mn-lt"/>
              </a:rPr>
              <a:t>: </a:t>
            </a:r>
            <a:r>
              <a:rPr lang="x-none" sz="1400" b="1" dirty="0">
                <a:solidFill>
                  <a:schemeClr val="accent6">
                    <a:lumMod val="75000"/>
                  </a:schemeClr>
                </a:solidFill>
                <a:latin typeface="+mn-lt"/>
              </a:rPr>
              <a:t>35,76 Gwh</a:t>
            </a:r>
            <a:endParaRPr lang="en-US" sz="1400" b="1" dirty="0">
              <a:solidFill>
                <a:schemeClr val="accent6">
                  <a:lumMod val="75000"/>
                </a:schemeClr>
              </a:solidFill>
              <a:latin typeface="+mn-lt"/>
            </a:endParaRPr>
          </a:p>
        </p:txBody>
      </p:sp>
      <p:sp>
        <p:nvSpPr>
          <p:cNvPr id="18" name="Ellipse 17"/>
          <p:cNvSpPr/>
          <p:nvPr/>
        </p:nvSpPr>
        <p:spPr bwMode="auto">
          <a:xfrm>
            <a:off x="3428992" y="1928802"/>
            <a:ext cx="86843" cy="86842"/>
          </a:xfrm>
          <a:prstGeom prst="ellipse">
            <a:avLst/>
          </a:prstGeom>
          <a:solidFill>
            <a:schemeClr val="accent3"/>
          </a:solidFill>
          <a:ln w="12700"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10000"/>
              </a:lnSpc>
              <a:spcBef>
                <a:spcPct val="0"/>
              </a:spcBef>
              <a:spcAft>
                <a:spcPct val="0"/>
              </a:spcAft>
              <a:buClrTx/>
              <a:buSzTx/>
              <a:buFontTx/>
              <a:buNone/>
              <a:tabLst/>
            </a:pPr>
            <a:endParaRPr kumimoji="0" lang="de-DE" sz="1600" b="0" i="0" u="none" strike="noStrike" cap="none" normalizeH="0" baseline="0">
              <a:ln>
                <a:noFill/>
              </a:ln>
              <a:solidFill>
                <a:schemeClr val="tx1"/>
              </a:solidFill>
              <a:effectLst/>
              <a:latin typeface="Arial" charset="0"/>
              <a:cs typeface="Arial" charset="0"/>
            </a:endParaRPr>
          </a:p>
        </p:txBody>
      </p:sp>
      <p:sp>
        <p:nvSpPr>
          <p:cNvPr id="19" name="Ellipse 18"/>
          <p:cNvSpPr/>
          <p:nvPr/>
        </p:nvSpPr>
        <p:spPr bwMode="auto">
          <a:xfrm>
            <a:off x="2428860" y="2643182"/>
            <a:ext cx="86843" cy="86842"/>
          </a:xfrm>
          <a:prstGeom prst="ellipse">
            <a:avLst/>
          </a:prstGeom>
          <a:solidFill>
            <a:schemeClr val="accent3"/>
          </a:solidFill>
          <a:ln w="12700"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10000"/>
              </a:lnSpc>
              <a:spcBef>
                <a:spcPct val="0"/>
              </a:spcBef>
              <a:spcAft>
                <a:spcPct val="0"/>
              </a:spcAft>
              <a:buClrTx/>
              <a:buSzTx/>
              <a:buFontTx/>
              <a:buNone/>
              <a:tabLst/>
            </a:pPr>
            <a:endParaRPr kumimoji="0" lang="de-DE" sz="1600" b="0" i="0" u="none" strike="noStrike" cap="none" normalizeH="0" baseline="0">
              <a:ln>
                <a:noFill/>
              </a:ln>
              <a:solidFill>
                <a:schemeClr val="tx1"/>
              </a:solidFill>
              <a:effectLst/>
              <a:latin typeface="Arial" charset="0"/>
              <a:cs typeface="Arial" charset="0"/>
            </a:endParaRPr>
          </a:p>
        </p:txBody>
      </p:sp>
      <p:sp>
        <p:nvSpPr>
          <p:cNvPr id="20" name="Ellipse 19"/>
          <p:cNvSpPr/>
          <p:nvPr/>
        </p:nvSpPr>
        <p:spPr bwMode="auto">
          <a:xfrm>
            <a:off x="4786314" y="6215082"/>
            <a:ext cx="86843" cy="86842"/>
          </a:xfrm>
          <a:prstGeom prst="ellipse">
            <a:avLst/>
          </a:prstGeom>
          <a:solidFill>
            <a:schemeClr val="accent3"/>
          </a:solidFill>
          <a:ln w="12700"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10000"/>
              </a:lnSpc>
              <a:spcBef>
                <a:spcPct val="0"/>
              </a:spcBef>
              <a:spcAft>
                <a:spcPct val="0"/>
              </a:spcAft>
              <a:buClrTx/>
              <a:buSzTx/>
              <a:buFontTx/>
              <a:buNone/>
              <a:tabLst/>
            </a:pPr>
            <a:endParaRPr kumimoji="0" lang="de-DE" sz="1600" b="0" i="0" u="none" strike="noStrike" cap="none" normalizeH="0" baseline="0">
              <a:ln>
                <a:noFill/>
              </a:ln>
              <a:solidFill>
                <a:schemeClr val="tx1"/>
              </a:solidFill>
              <a:effectLst/>
              <a:latin typeface="Arial" charset="0"/>
              <a:cs typeface="Arial" charset="0"/>
            </a:endParaRPr>
          </a:p>
        </p:txBody>
      </p:sp>
      <p:sp>
        <p:nvSpPr>
          <p:cNvPr id="21" name="Ellipse 20"/>
          <p:cNvSpPr/>
          <p:nvPr/>
        </p:nvSpPr>
        <p:spPr bwMode="auto">
          <a:xfrm>
            <a:off x="2071670" y="3429000"/>
            <a:ext cx="86843" cy="86842"/>
          </a:xfrm>
          <a:prstGeom prst="ellipse">
            <a:avLst/>
          </a:prstGeom>
          <a:solidFill>
            <a:schemeClr val="accent3"/>
          </a:solidFill>
          <a:ln w="12700"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10000"/>
              </a:lnSpc>
              <a:spcBef>
                <a:spcPct val="0"/>
              </a:spcBef>
              <a:spcAft>
                <a:spcPct val="0"/>
              </a:spcAft>
              <a:buClrTx/>
              <a:buSzTx/>
              <a:buFontTx/>
              <a:buNone/>
              <a:tabLst/>
            </a:pPr>
            <a:endParaRPr kumimoji="0" lang="de-DE" sz="1600" b="0" i="0" u="none" strike="noStrike" cap="none" normalizeH="0" baseline="0">
              <a:ln>
                <a:noFill/>
              </a:ln>
              <a:solidFill>
                <a:schemeClr val="tx1"/>
              </a:solidFill>
              <a:effectLst/>
              <a:latin typeface="Arial" charset="0"/>
              <a:cs typeface="Arial" charset="0"/>
            </a:endParaRPr>
          </a:p>
        </p:txBody>
      </p:sp>
      <p:sp>
        <p:nvSpPr>
          <p:cNvPr id="22" name="Ellipse 21"/>
          <p:cNvSpPr/>
          <p:nvPr/>
        </p:nvSpPr>
        <p:spPr bwMode="auto">
          <a:xfrm>
            <a:off x="3357554" y="5929330"/>
            <a:ext cx="86843" cy="86842"/>
          </a:xfrm>
          <a:prstGeom prst="ellipse">
            <a:avLst/>
          </a:prstGeom>
          <a:solidFill>
            <a:schemeClr val="accent3"/>
          </a:solidFill>
          <a:ln w="12700"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10000"/>
              </a:lnSpc>
              <a:spcBef>
                <a:spcPct val="0"/>
              </a:spcBef>
              <a:spcAft>
                <a:spcPct val="0"/>
              </a:spcAft>
              <a:buClrTx/>
              <a:buSzTx/>
              <a:buFontTx/>
              <a:buNone/>
              <a:tabLst/>
            </a:pPr>
            <a:endParaRPr kumimoji="0" lang="de-DE" sz="1600" b="0" i="0" u="none" strike="noStrike" cap="none" normalizeH="0" baseline="0">
              <a:ln>
                <a:noFill/>
              </a:ln>
              <a:solidFill>
                <a:schemeClr val="tx1"/>
              </a:solidFill>
              <a:effectLst/>
              <a:latin typeface="Arial" charset="0"/>
              <a:cs typeface="Arial" charset="0"/>
            </a:endParaRPr>
          </a:p>
        </p:txBody>
      </p:sp>
      <p:sp>
        <p:nvSpPr>
          <p:cNvPr id="23" name="Ellipse 22"/>
          <p:cNvSpPr/>
          <p:nvPr/>
        </p:nvSpPr>
        <p:spPr bwMode="auto">
          <a:xfrm>
            <a:off x="6072198" y="6000768"/>
            <a:ext cx="86843" cy="86842"/>
          </a:xfrm>
          <a:prstGeom prst="ellipse">
            <a:avLst/>
          </a:prstGeom>
          <a:solidFill>
            <a:schemeClr val="accent3"/>
          </a:solidFill>
          <a:ln w="12700"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10000"/>
              </a:lnSpc>
              <a:spcBef>
                <a:spcPct val="0"/>
              </a:spcBef>
              <a:spcAft>
                <a:spcPct val="0"/>
              </a:spcAft>
              <a:buClrTx/>
              <a:buSzTx/>
              <a:buFontTx/>
              <a:buNone/>
              <a:tabLst/>
            </a:pPr>
            <a:endParaRPr kumimoji="0" lang="de-DE" sz="1600" b="0" i="0" u="none" strike="noStrike" cap="none" normalizeH="0" baseline="0">
              <a:ln>
                <a:noFill/>
              </a:ln>
              <a:solidFill>
                <a:schemeClr val="tx1"/>
              </a:solidFill>
              <a:effectLst/>
              <a:latin typeface="Arial" charset="0"/>
              <a:cs typeface="Arial" charset="0"/>
            </a:endParaRPr>
          </a:p>
        </p:txBody>
      </p:sp>
      <p:sp>
        <p:nvSpPr>
          <p:cNvPr id="25" name="Ellipse 24"/>
          <p:cNvSpPr/>
          <p:nvPr/>
        </p:nvSpPr>
        <p:spPr bwMode="auto">
          <a:xfrm>
            <a:off x="6929454" y="2357430"/>
            <a:ext cx="86843" cy="86842"/>
          </a:xfrm>
          <a:prstGeom prst="ellipse">
            <a:avLst/>
          </a:prstGeom>
          <a:solidFill>
            <a:schemeClr val="accent3"/>
          </a:solidFill>
          <a:ln w="12700"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10000"/>
              </a:lnSpc>
              <a:spcBef>
                <a:spcPct val="0"/>
              </a:spcBef>
              <a:spcAft>
                <a:spcPct val="0"/>
              </a:spcAft>
              <a:buClrTx/>
              <a:buSzTx/>
              <a:buFontTx/>
              <a:buNone/>
              <a:tabLst/>
            </a:pPr>
            <a:endParaRPr kumimoji="0" lang="de-DE" sz="1600" b="0" i="0" u="none" strike="noStrike" cap="none" normalizeH="0" baseline="0">
              <a:ln>
                <a:noFill/>
              </a:ln>
              <a:solidFill>
                <a:schemeClr val="tx1"/>
              </a:solidFill>
              <a:effectLst/>
              <a:latin typeface="Arial" charset="0"/>
              <a:cs typeface="Arial" charset="0"/>
            </a:endParaRPr>
          </a:p>
        </p:txBody>
      </p:sp>
      <p:sp>
        <p:nvSpPr>
          <p:cNvPr id="26" name="Ellipse 25"/>
          <p:cNvSpPr/>
          <p:nvPr/>
        </p:nvSpPr>
        <p:spPr bwMode="auto">
          <a:xfrm>
            <a:off x="5929322" y="1785926"/>
            <a:ext cx="86843" cy="86842"/>
          </a:xfrm>
          <a:prstGeom prst="ellipse">
            <a:avLst/>
          </a:prstGeom>
          <a:solidFill>
            <a:schemeClr val="accent3"/>
          </a:solidFill>
          <a:ln w="12700"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10000"/>
              </a:lnSpc>
              <a:spcBef>
                <a:spcPct val="0"/>
              </a:spcBef>
              <a:spcAft>
                <a:spcPct val="0"/>
              </a:spcAft>
              <a:buClrTx/>
              <a:buSzTx/>
              <a:buFontTx/>
              <a:buNone/>
              <a:tabLst/>
            </a:pPr>
            <a:endParaRPr kumimoji="0" lang="de-DE" sz="1600" b="0" i="0" u="none" strike="noStrike" cap="none" normalizeH="0" baseline="0">
              <a:ln>
                <a:noFill/>
              </a:ln>
              <a:solidFill>
                <a:schemeClr val="tx1"/>
              </a:solidFill>
              <a:effectLst/>
              <a:latin typeface="Arial" charset="0"/>
              <a:cs typeface="Arial" charset="0"/>
            </a:endParaRPr>
          </a:p>
        </p:txBody>
      </p:sp>
      <p:sp>
        <p:nvSpPr>
          <p:cNvPr id="27" name="Ellipse 26"/>
          <p:cNvSpPr/>
          <p:nvPr/>
        </p:nvSpPr>
        <p:spPr bwMode="auto">
          <a:xfrm>
            <a:off x="4929190" y="1714488"/>
            <a:ext cx="86843" cy="86842"/>
          </a:xfrm>
          <a:prstGeom prst="ellipse">
            <a:avLst/>
          </a:prstGeom>
          <a:solidFill>
            <a:schemeClr val="accent3"/>
          </a:solidFill>
          <a:ln w="12700"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10000"/>
              </a:lnSpc>
              <a:spcBef>
                <a:spcPct val="0"/>
              </a:spcBef>
              <a:spcAft>
                <a:spcPct val="0"/>
              </a:spcAft>
              <a:buClrTx/>
              <a:buSzTx/>
              <a:buFontTx/>
              <a:buNone/>
              <a:tabLst/>
            </a:pPr>
            <a:endParaRPr kumimoji="0" lang="de-DE" sz="1600" b="0" i="0" u="none" strike="noStrike" cap="none" normalizeH="0" baseline="0">
              <a:ln>
                <a:noFill/>
              </a:ln>
              <a:solidFill>
                <a:schemeClr val="tx1"/>
              </a:solidFill>
              <a:effectLst/>
              <a:latin typeface="Arial" charset="0"/>
              <a:cs typeface="Arial" charset="0"/>
            </a:endParaRPr>
          </a:p>
        </p:txBody>
      </p:sp>
      <p:pic>
        <p:nvPicPr>
          <p:cNvPr id="33" name="Image 32" descr="images.png"/>
          <p:cNvPicPr/>
          <p:nvPr/>
        </p:nvPicPr>
        <p:blipFill>
          <a:blip r:embed="rId2" cstate="print"/>
          <a:stretch>
            <a:fillRect/>
          </a:stretch>
        </p:blipFill>
        <p:spPr>
          <a:xfrm>
            <a:off x="3515835" y="3223850"/>
            <a:ext cx="952497" cy="1000132"/>
          </a:xfrm>
          <a:prstGeom prst="rect">
            <a:avLst/>
          </a:prstGeom>
        </p:spPr>
      </p:pic>
      <p:pic>
        <p:nvPicPr>
          <p:cNvPr id="34" name="Image 33" descr="DAKAR_CREATIVE-CITY.jpg"/>
          <p:cNvPicPr/>
          <p:nvPr/>
        </p:nvPicPr>
        <p:blipFill>
          <a:blip r:embed="rId3" cstate="print"/>
          <a:stretch>
            <a:fillRect/>
          </a:stretch>
        </p:blipFill>
        <p:spPr>
          <a:xfrm>
            <a:off x="4357686" y="3143248"/>
            <a:ext cx="1547833" cy="1000132"/>
          </a:xfrm>
          <a:prstGeom prst="rect">
            <a:avLst/>
          </a:prstGeom>
        </p:spPr>
      </p:pic>
      <p:sp>
        <p:nvSpPr>
          <p:cNvPr id="35" name="Rechteck 79"/>
          <p:cNvSpPr/>
          <p:nvPr/>
        </p:nvSpPr>
        <p:spPr>
          <a:xfrm>
            <a:off x="1571604" y="2714620"/>
            <a:ext cx="1785950" cy="523220"/>
          </a:xfrm>
          <a:prstGeom prst="rect">
            <a:avLst/>
          </a:prstGeom>
        </p:spPr>
        <p:txBody>
          <a:bodyPr wrap="square">
            <a:spAutoFit/>
          </a:bodyPr>
          <a:lstStyle/>
          <a:p>
            <a:pPr algn="l" defTabSz="457200"/>
            <a:r>
              <a:rPr lang="en-US" sz="1400" b="1" dirty="0">
                <a:solidFill>
                  <a:schemeClr val="accent2"/>
                </a:solidFill>
                <a:latin typeface="+mn-lt"/>
              </a:rPr>
              <a:t>Ratio points </a:t>
            </a:r>
            <a:r>
              <a:rPr lang="en-US" sz="1400" b="1" dirty="0" err="1">
                <a:solidFill>
                  <a:schemeClr val="accent2"/>
                </a:solidFill>
                <a:latin typeface="+mn-lt"/>
              </a:rPr>
              <a:t>lumineux</a:t>
            </a:r>
            <a:r>
              <a:rPr lang="en-US" sz="1400" b="1" dirty="0">
                <a:solidFill>
                  <a:schemeClr val="accent2"/>
                </a:solidFill>
                <a:latin typeface="+mn-lt"/>
              </a:rPr>
              <a:t>/100hbts</a:t>
            </a:r>
            <a:r>
              <a:rPr lang="en-US" sz="1400" dirty="0">
                <a:solidFill>
                  <a:schemeClr val="accent2"/>
                </a:solidFill>
                <a:latin typeface="+mn-lt"/>
              </a:rPr>
              <a:t>: </a:t>
            </a:r>
            <a:r>
              <a:rPr lang="en-US" sz="1400" b="1" dirty="0">
                <a:solidFill>
                  <a:srgbClr val="FF6600"/>
                </a:solidFill>
              </a:rPr>
              <a:t>4</a:t>
            </a:r>
            <a:endParaRPr lang="en-US" sz="1400" b="1" dirty="0">
              <a:solidFill>
                <a:schemeClr val="accent2"/>
              </a:solidFill>
              <a:latin typeface="+mn-lt"/>
            </a:endParaRPr>
          </a:p>
        </p:txBody>
      </p:sp>
      <p:sp>
        <p:nvSpPr>
          <p:cNvPr id="36" name="Titre 35"/>
          <p:cNvSpPr>
            <a:spLocks noGrp="1"/>
          </p:cNvSpPr>
          <p:nvPr>
            <p:ph type="title"/>
          </p:nvPr>
        </p:nvSpPr>
        <p:spPr>
          <a:xfrm>
            <a:off x="357158" y="0"/>
            <a:ext cx="8229600" cy="1143000"/>
          </a:xfrm>
        </p:spPr>
        <p:txBody>
          <a:bodyPr>
            <a:normAutofit/>
          </a:bodyPr>
          <a:lstStyle/>
          <a:p>
            <a:r>
              <a:rPr lang="fr-FR" sz="3200" b="1" dirty="0">
                <a:solidFill>
                  <a:srgbClr val="00B0F0"/>
                </a:solidFill>
              </a:rPr>
              <a:t>L’Eclairage public de la Ville de Dakar en Bref</a:t>
            </a:r>
            <a:endParaRPr lang="fr-FR" sz="3200" b="1" dirty="0"/>
          </a:p>
        </p:txBody>
      </p:sp>
      <p:sp>
        <p:nvSpPr>
          <p:cNvPr id="37" name="ZoneTexte 36"/>
          <p:cNvSpPr txBox="1"/>
          <p:nvPr/>
        </p:nvSpPr>
        <p:spPr>
          <a:xfrm>
            <a:off x="6611191" y="2428868"/>
            <a:ext cx="2532809" cy="276999"/>
          </a:xfrm>
          <a:prstGeom prst="rect">
            <a:avLst/>
          </a:prstGeom>
          <a:noFill/>
        </p:spPr>
        <p:txBody>
          <a:bodyPr wrap="none" rtlCol="0">
            <a:spAutoFit/>
          </a:bodyPr>
          <a:lstStyle/>
          <a:p>
            <a:r>
              <a:rPr lang="fr-FR" sz="1200" b="1" dirty="0">
                <a:solidFill>
                  <a:schemeClr val="accent6">
                    <a:lumMod val="75000"/>
                  </a:schemeClr>
                </a:solidFill>
              </a:rPr>
              <a:t>Moderne</a:t>
            </a:r>
            <a:r>
              <a:rPr lang="fr-FR" sz="1200" dirty="0">
                <a:solidFill>
                  <a:schemeClr val="accent6">
                    <a:lumMod val="75000"/>
                  </a:schemeClr>
                </a:solidFill>
              </a:rPr>
              <a:t> </a:t>
            </a:r>
            <a:r>
              <a:rPr lang="fr-FR" sz="1200" dirty="0"/>
              <a:t>–</a:t>
            </a:r>
            <a:r>
              <a:rPr lang="fr-FR" sz="1200" b="1" dirty="0">
                <a:solidFill>
                  <a:schemeClr val="accent6">
                    <a:lumMod val="75000"/>
                  </a:schemeClr>
                </a:solidFill>
              </a:rPr>
              <a:t>Semi-moderne</a:t>
            </a:r>
            <a:r>
              <a:rPr lang="fr-FR" sz="1200" b="1" dirty="0"/>
              <a:t> – </a:t>
            </a:r>
            <a:r>
              <a:rPr lang="fr-FR" sz="1200" b="1" dirty="0">
                <a:solidFill>
                  <a:schemeClr val="accent6">
                    <a:lumMod val="75000"/>
                  </a:schemeClr>
                </a:solidFill>
              </a:rPr>
              <a:t>Standard</a:t>
            </a:r>
          </a:p>
        </p:txBody>
      </p:sp>
      <p:sp>
        <p:nvSpPr>
          <p:cNvPr id="38" name="Rectangle 37"/>
          <p:cNvSpPr/>
          <p:nvPr/>
        </p:nvSpPr>
        <p:spPr>
          <a:xfrm>
            <a:off x="6581846" y="5517232"/>
            <a:ext cx="2204963" cy="307777"/>
          </a:xfrm>
          <a:prstGeom prst="rect">
            <a:avLst/>
          </a:prstGeom>
        </p:spPr>
        <p:txBody>
          <a:bodyPr wrap="none">
            <a:spAutoFit/>
          </a:bodyPr>
          <a:lstStyle/>
          <a:p>
            <a:r>
              <a:rPr lang="fr-FR" sz="1400" b="1" dirty="0">
                <a:solidFill>
                  <a:schemeClr val="accent2"/>
                </a:solidFill>
              </a:rPr>
              <a:t>Energie/</a:t>
            </a:r>
            <a:r>
              <a:rPr lang="fr-FR" sz="1400" b="1" dirty="0" err="1">
                <a:solidFill>
                  <a:schemeClr val="accent2"/>
                </a:solidFill>
              </a:rPr>
              <a:t>pl</a:t>
            </a:r>
            <a:r>
              <a:rPr lang="fr-FR" sz="1400" b="1" dirty="0">
                <a:solidFill>
                  <a:schemeClr val="accent2"/>
                </a:solidFill>
              </a:rPr>
              <a:t>/an en </a:t>
            </a:r>
            <a:r>
              <a:rPr lang="fr-FR" sz="1400" b="1" dirty="0" err="1">
                <a:solidFill>
                  <a:schemeClr val="accent2"/>
                </a:solidFill>
              </a:rPr>
              <a:t>Kwh</a:t>
            </a:r>
            <a:r>
              <a:rPr lang="fr-FR" sz="1400" b="1" dirty="0">
                <a:solidFill>
                  <a:schemeClr val="accent2"/>
                </a:solidFill>
              </a:rPr>
              <a:t> : </a:t>
            </a:r>
            <a:r>
              <a:rPr lang="fr-FR" sz="1400" b="1" dirty="0">
                <a:solidFill>
                  <a:schemeClr val="accent6">
                    <a:lumMod val="75000"/>
                  </a:schemeClr>
                </a:solidFill>
              </a:rPr>
              <a:t>680</a:t>
            </a:r>
            <a:endParaRPr lang="fr-FR" sz="1400" dirty="0">
              <a:solidFill>
                <a:schemeClr val="accent6">
                  <a:lumMod val="75000"/>
                </a:schemeClr>
              </a:solidFill>
            </a:endParaRPr>
          </a:p>
        </p:txBody>
      </p:sp>
      <p:sp>
        <p:nvSpPr>
          <p:cNvPr id="39" name="ZoneTexte 38"/>
          <p:cNvSpPr txBox="1"/>
          <p:nvPr/>
        </p:nvSpPr>
        <p:spPr>
          <a:xfrm rot="5400000">
            <a:off x="-956439" y="4313969"/>
            <a:ext cx="2996526" cy="369332"/>
          </a:xfrm>
          <a:prstGeom prst="rect">
            <a:avLst/>
          </a:prstGeom>
          <a:noFill/>
        </p:spPr>
        <p:txBody>
          <a:bodyPr wrap="none" rtlCol="0">
            <a:spAutoFit/>
          </a:bodyPr>
          <a:lstStyle/>
          <a:p>
            <a:r>
              <a:rPr lang="fr-FR" b="1" dirty="0">
                <a:solidFill>
                  <a:schemeClr val="tx2"/>
                </a:solidFill>
              </a:rPr>
              <a:t>Mode de gestion : concession</a:t>
            </a:r>
          </a:p>
        </p:txBody>
      </p:sp>
      <p:sp>
        <p:nvSpPr>
          <p:cNvPr id="28" name="Rectangle 27"/>
          <p:cNvSpPr/>
          <p:nvPr/>
        </p:nvSpPr>
        <p:spPr>
          <a:xfrm>
            <a:off x="285720" y="928670"/>
            <a:ext cx="3286148" cy="954107"/>
          </a:xfrm>
          <a:prstGeom prst="rect">
            <a:avLst/>
          </a:prstGeom>
        </p:spPr>
        <p:txBody>
          <a:bodyPr wrap="square">
            <a:spAutoFit/>
          </a:bodyPr>
          <a:lstStyle/>
          <a:p>
            <a:pPr lvl="0" fontAlgn="base">
              <a:spcBef>
                <a:spcPct val="0"/>
              </a:spcBef>
              <a:spcAft>
                <a:spcPct val="0"/>
              </a:spcAft>
            </a:pPr>
            <a:r>
              <a:rPr lang="fr-FR" sz="1400" b="1" i="1" dirty="0">
                <a:solidFill>
                  <a:srgbClr val="7030A0"/>
                </a:solidFill>
                <a:latin typeface="Calibri" pitchFamily="34" charset="0"/>
                <a:ea typeface="Calibri" pitchFamily="34" charset="0"/>
                <a:cs typeface="Times New Roman" pitchFamily="18" charset="0"/>
              </a:rPr>
              <a:t>Informations Générales sur la Ville</a:t>
            </a:r>
            <a:endParaRPr lang="fr-FR" sz="1400" dirty="0">
              <a:solidFill>
                <a:srgbClr val="7030A0"/>
              </a:solidFill>
              <a:latin typeface="Arial" pitchFamily="34" charset="0"/>
              <a:cs typeface="Arial" pitchFamily="34" charset="0"/>
            </a:endParaRPr>
          </a:p>
          <a:p>
            <a:pPr lvl="0" eaLnBrk="0" fontAlgn="base" hangingPunct="0">
              <a:spcBef>
                <a:spcPct val="0"/>
              </a:spcBef>
              <a:spcAft>
                <a:spcPct val="0"/>
              </a:spcAft>
            </a:pPr>
            <a:r>
              <a:rPr lang="fr-FR" sz="1400" dirty="0">
                <a:solidFill>
                  <a:srgbClr val="7030A0"/>
                </a:solidFill>
                <a:latin typeface="Calibri" pitchFamily="34" charset="0"/>
                <a:ea typeface="Calibri" pitchFamily="34" charset="0"/>
                <a:cs typeface="Times New Roman" pitchFamily="18" charset="0"/>
              </a:rPr>
              <a:t>-Nombre d’habitants=  </a:t>
            </a:r>
            <a:r>
              <a:rPr lang="fr-FR" sz="1400" b="1" dirty="0">
                <a:solidFill>
                  <a:srgbClr val="7030A0"/>
                </a:solidFill>
                <a:latin typeface="Calibri" pitchFamily="34" charset="0"/>
                <a:ea typeface="Calibri" pitchFamily="34" charset="0"/>
                <a:cs typeface="Times New Roman" pitchFamily="18" charset="0"/>
              </a:rPr>
              <a:t>1 216 738</a:t>
            </a:r>
            <a:endParaRPr lang="fr-FR" sz="1400" dirty="0">
              <a:solidFill>
                <a:srgbClr val="7030A0"/>
              </a:solidFill>
              <a:latin typeface="Arial" pitchFamily="34" charset="0"/>
              <a:cs typeface="Arial" pitchFamily="34" charset="0"/>
            </a:endParaRPr>
          </a:p>
          <a:p>
            <a:pPr lvl="0" eaLnBrk="0" fontAlgn="base" hangingPunct="0">
              <a:spcBef>
                <a:spcPct val="0"/>
              </a:spcBef>
              <a:spcAft>
                <a:spcPct val="0"/>
              </a:spcAft>
            </a:pPr>
            <a:r>
              <a:rPr lang="fr-FR" sz="1400" dirty="0">
                <a:solidFill>
                  <a:srgbClr val="7030A0"/>
                </a:solidFill>
                <a:latin typeface="Calibri" pitchFamily="34" charset="0"/>
                <a:ea typeface="Calibri" pitchFamily="34" charset="0"/>
                <a:cs typeface="Times New Roman" pitchFamily="18" charset="0"/>
              </a:rPr>
              <a:t>-Superficie Totale = </a:t>
            </a:r>
            <a:r>
              <a:rPr lang="fr-FR" sz="1400" b="1" dirty="0">
                <a:solidFill>
                  <a:srgbClr val="7030A0"/>
                </a:solidFill>
                <a:latin typeface="Calibri" pitchFamily="34" charset="0"/>
                <a:ea typeface="Calibri" pitchFamily="34" charset="0"/>
                <a:cs typeface="Times New Roman" pitchFamily="18" charset="0"/>
              </a:rPr>
              <a:t>82,5 km2</a:t>
            </a:r>
            <a:endParaRPr lang="fr-FR" sz="1400" dirty="0">
              <a:solidFill>
                <a:srgbClr val="7030A0"/>
              </a:solidFill>
              <a:latin typeface="Arial" pitchFamily="34" charset="0"/>
              <a:cs typeface="Arial" pitchFamily="34" charset="0"/>
            </a:endParaRPr>
          </a:p>
          <a:p>
            <a:pPr lvl="0" eaLnBrk="0" fontAlgn="base" hangingPunct="0">
              <a:spcBef>
                <a:spcPct val="0"/>
              </a:spcBef>
              <a:spcAft>
                <a:spcPct val="0"/>
              </a:spcAft>
            </a:pPr>
            <a:r>
              <a:rPr lang="fr-FR" sz="1400" dirty="0">
                <a:solidFill>
                  <a:srgbClr val="7030A0"/>
                </a:solidFill>
                <a:latin typeface="Calibri" pitchFamily="34" charset="0"/>
                <a:ea typeface="Calibri" pitchFamily="34" charset="0"/>
                <a:cs typeface="Times New Roman" pitchFamily="18" charset="0"/>
              </a:rPr>
              <a:t>-Kilomètre de route = </a:t>
            </a:r>
            <a:r>
              <a:rPr lang="fr-FR" sz="1400" b="1" dirty="0">
                <a:solidFill>
                  <a:srgbClr val="7030A0"/>
                </a:solidFill>
                <a:latin typeface="Calibri" pitchFamily="34" charset="0"/>
                <a:ea typeface="Calibri" pitchFamily="34" charset="0"/>
                <a:cs typeface="Times New Roman" pitchFamily="18" charset="0"/>
              </a:rPr>
              <a:t>200 km</a:t>
            </a:r>
            <a:endParaRPr lang="fr-FR" sz="1400" dirty="0">
              <a:solidFill>
                <a:srgbClr val="7030A0"/>
              </a:solidFill>
              <a:latin typeface="Arial" pitchFamily="34" charset="0"/>
              <a:cs typeface="Arial" pitchFamily="34" charset="0"/>
            </a:endParaRPr>
          </a:p>
        </p:txBody>
      </p:sp>
      <p:sp>
        <p:nvSpPr>
          <p:cNvPr id="30" name="Rectangle 29"/>
          <p:cNvSpPr/>
          <p:nvPr/>
        </p:nvSpPr>
        <p:spPr>
          <a:xfrm>
            <a:off x="6857984" y="2928934"/>
            <a:ext cx="2286016" cy="861774"/>
          </a:xfrm>
          <a:prstGeom prst="rect">
            <a:avLst/>
          </a:prstGeom>
        </p:spPr>
        <p:txBody>
          <a:bodyPr wrap="square">
            <a:spAutoFit/>
          </a:bodyPr>
          <a:lstStyle/>
          <a:p>
            <a:pPr lvl="0" fontAlgn="base">
              <a:spcBef>
                <a:spcPct val="0"/>
              </a:spcBef>
              <a:spcAft>
                <a:spcPct val="0"/>
              </a:spcAft>
            </a:pPr>
            <a:r>
              <a:rPr lang="fr-FR" sz="1400" b="1" dirty="0">
                <a:solidFill>
                  <a:schemeClr val="accent2"/>
                </a:solidFill>
                <a:latin typeface="Calibri" pitchFamily="34" charset="0"/>
                <a:ea typeface="Calibri" pitchFamily="34" charset="0"/>
                <a:cs typeface="Times New Roman" pitchFamily="18" charset="0"/>
              </a:rPr>
              <a:t>Nombre de lampes par Type</a:t>
            </a:r>
            <a:endParaRPr lang="fr-FR" sz="1400" b="1" dirty="0">
              <a:solidFill>
                <a:schemeClr val="accent2"/>
              </a:solidFill>
              <a:latin typeface="Arial" pitchFamily="34" charset="0"/>
              <a:cs typeface="Arial" pitchFamily="34" charset="0"/>
            </a:endParaRPr>
          </a:p>
          <a:p>
            <a:pPr lvl="0" eaLnBrk="0" fontAlgn="base" hangingPunct="0">
              <a:spcBef>
                <a:spcPct val="0"/>
              </a:spcBef>
              <a:spcAft>
                <a:spcPct val="0"/>
              </a:spcAft>
            </a:pPr>
            <a:r>
              <a:rPr lang="fr-FR" sz="1200" b="1" dirty="0">
                <a:solidFill>
                  <a:schemeClr val="accent6">
                    <a:lumMod val="75000"/>
                  </a:schemeClr>
                </a:solidFill>
                <a:latin typeface="Calibri" pitchFamily="34" charset="0"/>
                <a:ea typeface="Calibri" pitchFamily="34" charset="0"/>
                <a:cs typeface="Times New Roman" pitchFamily="18" charset="0"/>
              </a:rPr>
              <a:t>SHP </a:t>
            </a:r>
            <a:r>
              <a:rPr lang="fr-FR" sz="1200" dirty="0">
                <a:solidFill>
                  <a:schemeClr val="accent6">
                    <a:lumMod val="75000"/>
                  </a:schemeClr>
                </a:solidFill>
                <a:latin typeface="Calibri" pitchFamily="34" charset="0"/>
                <a:ea typeface="Calibri" pitchFamily="34" charset="0"/>
                <a:cs typeface="Times New Roman" pitchFamily="18" charset="0"/>
              </a:rPr>
              <a:t>= </a:t>
            </a:r>
            <a:r>
              <a:rPr lang="fr-FR" sz="1200" b="1" dirty="0">
                <a:solidFill>
                  <a:schemeClr val="accent6">
                    <a:lumMod val="75000"/>
                  </a:schemeClr>
                </a:solidFill>
                <a:latin typeface="Calibri" pitchFamily="34" charset="0"/>
                <a:ea typeface="Calibri" pitchFamily="34" charset="0"/>
                <a:cs typeface="Times New Roman" pitchFamily="18" charset="0"/>
              </a:rPr>
              <a:t>10 599</a:t>
            </a:r>
            <a:endParaRPr lang="fr-FR" sz="1200" dirty="0">
              <a:solidFill>
                <a:schemeClr val="accent6">
                  <a:lumMod val="75000"/>
                </a:schemeClr>
              </a:solidFill>
              <a:latin typeface="Arial" pitchFamily="34" charset="0"/>
              <a:cs typeface="Arial" pitchFamily="34" charset="0"/>
            </a:endParaRPr>
          </a:p>
          <a:p>
            <a:pPr lvl="0" eaLnBrk="0" fontAlgn="base" hangingPunct="0">
              <a:spcBef>
                <a:spcPct val="0"/>
              </a:spcBef>
              <a:spcAft>
                <a:spcPct val="0"/>
              </a:spcAft>
            </a:pPr>
            <a:r>
              <a:rPr lang="fr-FR" sz="1200" b="1" dirty="0">
                <a:solidFill>
                  <a:schemeClr val="accent6">
                    <a:lumMod val="75000"/>
                  </a:schemeClr>
                </a:solidFill>
                <a:latin typeface="Calibri" pitchFamily="34" charset="0"/>
                <a:ea typeface="Calibri" pitchFamily="34" charset="0"/>
                <a:cs typeface="Times New Roman" pitchFamily="18" charset="0"/>
              </a:rPr>
              <a:t>Iodure métallique</a:t>
            </a:r>
            <a:r>
              <a:rPr lang="fr-FR" sz="1200" dirty="0">
                <a:solidFill>
                  <a:schemeClr val="accent6">
                    <a:lumMod val="75000"/>
                  </a:schemeClr>
                </a:solidFill>
                <a:latin typeface="Calibri" pitchFamily="34" charset="0"/>
                <a:ea typeface="Calibri" pitchFamily="34" charset="0"/>
                <a:cs typeface="Times New Roman" pitchFamily="18" charset="0"/>
              </a:rPr>
              <a:t>= </a:t>
            </a:r>
            <a:r>
              <a:rPr lang="fr-FR" sz="1200" b="1" dirty="0">
                <a:solidFill>
                  <a:schemeClr val="accent6">
                    <a:lumMod val="75000"/>
                  </a:schemeClr>
                </a:solidFill>
                <a:latin typeface="Calibri" pitchFamily="34" charset="0"/>
                <a:ea typeface="Calibri" pitchFamily="34" charset="0"/>
                <a:cs typeface="Times New Roman" pitchFamily="18" charset="0"/>
              </a:rPr>
              <a:t>26 000</a:t>
            </a:r>
            <a:endParaRPr lang="fr-FR" sz="1200" dirty="0">
              <a:solidFill>
                <a:schemeClr val="accent6">
                  <a:lumMod val="75000"/>
                </a:schemeClr>
              </a:solidFill>
              <a:latin typeface="Arial" pitchFamily="34" charset="0"/>
              <a:cs typeface="Arial" pitchFamily="34" charset="0"/>
            </a:endParaRPr>
          </a:p>
          <a:p>
            <a:pPr lvl="0" eaLnBrk="0" fontAlgn="base" hangingPunct="0">
              <a:spcBef>
                <a:spcPct val="0"/>
              </a:spcBef>
              <a:spcAft>
                <a:spcPct val="0"/>
              </a:spcAft>
            </a:pPr>
            <a:r>
              <a:rPr lang="fr-FR" sz="1200" b="1" dirty="0">
                <a:solidFill>
                  <a:schemeClr val="accent6">
                    <a:lumMod val="75000"/>
                  </a:schemeClr>
                </a:solidFill>
                <a:latin typeface="Calibri" pitchFamily="34" charset="0"/>
                <a:ea typeface="Calibri" pitchFamily="34" charset="0"/>
                <a:cs typeface="Times New Roman" pitchFamily="18" charset="0"/>
              </a:rPr>
              <a:t>LED = </a:t>
            </a:r>
            <a:r>
              <a:rPr lang="fr-FR" sz="1200" dirty="0">
                <a:solidFill>
                  <a:schemeClr val="accent6">
                    <a:lumMod val="75000"/>
                  </a:schemeClr>
                </a:solidFill>
                <a:latin typeface="Calibri" pitchFamily="34" charset="0"/>
                <a:ea typeface="Calibri" pitchFamily="34" charset="0"/>
                <a:cs typeface="Times New Roman" pitchFamily="18" charset="0"/>
              </a:rPr>
              <a:t>14 401</a:t>
            </a:r>
            <a:endParaRPr lang="fr-FR" sz="1200" dirty="0">
              <a:solidFill>
                <a:schemeClr val="accent6">
                  <a:lumMod val="75000"/>
                </a:schemeClr>
              </a:solidFill>
              <a:latin typeface="Arial" pitchFamily="34" charset="0"/>
              <a:cs typeface="Arial" pitchFamily="34" charset="0"/>
            </a:endParaRPr>
          </a:p>
        </p:txBody>
      </p:sp>
      <p:sp>
        <p:nvSpPr>
          <p:cNvPr id="31" name="Ellipse 30"/>
          <p:cNvSpPr/>
          <p:nvPr/>
        </p:nvSpPr>
        <p:spPr bwMode="auto">
          <a:xfrm>
            <a:off x="7286644" y="2857496"/>
            <a:ext cx="86843" cy="86842"/>
          </a:xfrm>
          <a:prstGeom prst="ellipse">
            <a:avLst/>
          </a:prstGeom>
          <a:solidFill>
            <a:schemeClr val="accent3"/>
          </a:solidFill>
          <a:ln w="12700"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10000"/>
              </a:lnSpc>
              <a:spcBef>
                <a:spcPct val="0"/>
              </a:spcBef>
              <a:spcAft>
                <a:spcPct val="0"/>
              </a:spcAft>
              <a:buClrTx/>
              <a:buSzTx/>
              <a:buFontTx/>
              <a:buNone/>
              <a:tabLst/>
            </a:pPr>
            <a:endParaRPr kumimoji="0" lang="de-DE" sz="1600" b="0" i="0" u="none" strike="noStrike" cap="none" normalizeH="0" baseline="0">
              <a:ln>
                <a:noFill/>
              </a:ln>
              <a:solidFill>
                <a:schemeClr val="tx1"/>
              </a:solidFill>
              <a:effectLst/>
              <a:latin typeface="Arial" charset="0"/>
              <a:cs typeface="Arial" charset="0"/>
            </a:endParaRPr>
          </a:p>
        </p:txBody>
      </p:sp>
      <p:sp>
        <p:nvSpPr>
          <p:cNvPr id="32" name="Ellipse 31"/>
          <p:cNvSpPr/>
          <p:nvPr/>
        </p:nvSpPr>
        <p:spPr bwMode="auto">
          <a:xfrm>
            <a:off x="6381795" y="5568312"/>
            <a:ext cx="86843" cy="86842"/>
          </a:xfrm>
          <a:prstGeom prst="ellipse">
            <a:avLst/>
          </a:prstGeom>
          <a:solidFill>
            <a:schemeClr val="accent3"/>
          </a:solidFill>
          <a:ln w="12700"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10000"/>
              </a:lnSpc>
              <a:spcBef>
                <a:spcPct val="0"/>
              </a:spcBef>
              <a:spcAft>
                <a:spcPct val="0"/>
              </a:spcAft>
              <a:buClrTx/>
              <a:buSzTx/>
              <a:buFontTx/>
              <a:buNone/>
              <a:tabLst/>
            </a:pPr>
            <a:endParaRPr kumimoji="0" lang="de-DE" sz="1600" b="0" i="0" u="none" strike="noStrike" cap="none" normalizeH="0" baseline="0">
              <a:ln>
                <a:noFill/>
              </a:ln>
              <a:solidFill>
                <a:schemeClr val="tx1"/>
              </a:solidFill>
              <a:effectLst/>
              <a:latin typeface="Arial" charset="0"/>
              <a:cs typeface="Arial" charset="0"/>
            </a:endParaRPr>
          </a:p>
        </p:txBody>
      </p:sp>
      <p:sp>
        <p:nvSpPr>
          <p:cNvPr id="40" name="Ellipse 39"/>
          <p:cNvSpPr/>
          <p:nvPr/>
        </p:nvSpPr>
        <p:spPr bwMode="auto">
          <a:xfrm>
            <a:off x="2214546" y="5072074"/>
            <a:ext cx="86843" cy="86842"/>
          </a:xfrm>
          <a:prstGeom prst="ellipse">
            <a:avLst/>
          </a:prstGeom>
          <a:solidFill>
            <a:schemeClr val="accent3"/>
          </a:solidFill>
          <a:ln w="12700"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10000"/>
              </a:lnSpc>
              <a:spcBef>
                <a:spcPct val="0"/>
              </a:spcBef>
              <a:spcAft>
                <a:spcPct val="0"/>
              </a:spcAft>
              <a:buClrTx/>
              <a:buSzTx/>
              <a:buFontTx/>
              <a:buNone/>
              <a:tabLst/>
            </a:pPr>
            <a:endParaRPr kumimoji="0" lang="de-DE" sz="1600" b="0" i="0" u="none" strike="noStrike" cap="none" normalizeH="0" baseline="0">
              <a:ln>
                <a:noFill/>
              </a:ln>
              <a:solidFill>
                <a:schemeClr val="tx1"/>
              </a:solidFill>
              <a:effectLst/>
              <a:latin typeface="Arial" charset="0"/>
              <a:cs typeface="Arial" charset="0"/>
            </a:endParaRPr>
          </a:p>
        </p:txBody>
      </p:sp>
      <p:sp>
        <p:nvSpPr>
          <p:cNvPr id="44" name="Rectangle 43"/>
          <p:cNvSpPr/>
          <p:nvPr/>
        </p:nvSpPr>
        <p:spPr>
          <a:xfrm>
            <a:off x="6255448" y="4119676"/>
            <a:ext cx="3058851" cy="738664"/>
          </a:xfrm>
          <a:prstGeom prst="rect">
            <a:avLst/>
          </a:prstGeom>
        </p:spPr>
        <p:txBody>
          <a:bodyPr wrap="square">
            <a:spAutoFit/>
          </a:bodyPr>
          <a:lstStyle/>
          <a:p>
            <a:r>
              <a:rPr lang="fr-FR" sz="1400" b="1" dirty="0">
                <a:solidFill>
                  <a:schemeClr val="accent2"/>
                </a:solidFill>
              </a:rPr>
              <a:t>Puissances électriques </a:t>
            </a:r>
            <a:r>
              <a:rPr lang="fr-FR" sz="1400" dirty="0"/>
              <a:t>=</a:t>
            </a:r>
            <a:r>
              <a:rPr lang="fr-FR" sz="1400" b="1" dirty="0">
                <a:solidFill>
                  <a:schemeClr val="accent6">
                    <a:lumMod val="75000"/>
                  </a:schemeClr>
                </a:solidFill>
              </a:rPr>
              <a:t>250w /180w/166w/ 150w/120w/100w /70w/60w</a:t>
            </a:r>
            <a:endParaRPr lang="fr-FR" sz="1400" dirty="0">
              <a:solidFill>
                <a:schemeClr val="accent6">
                  <a:lumMod val="75000"/>
                </a:schemeClr>
              </a:solidFill>
            </a:endParaRPr>
          </a:p>
        </p:txBody>
      </p:sp>
      <p:sp>
        <p:nvSpPr>
          <p:cNvPr id="47" name="Rectangle 46"/>
          <p:cNvSpPr/>
          <p:nvPr/>
        </p:nvSpPr>
        <p:spPr>
          <a:xfrm>
            <a:off x="645641" y="3502009"/>
            <a:ext cx="2711896" cy="369332"/>
          </a:xfrm>
          <a:prstGeom prst="rect">
            <a:avLst/>
          </a:prstGeom>
        </p:spPr>
        <p:txBody>
          <a:bodyPr wrap="none">
            <a:spAutoFit/>
          </a:bodyPr>
          <a:lstStyle/>
          <a:p>
            <a:r>
              <a:rPr lang="fr-FR" sz="1400" b="1" i="1" dirty="0">
                <a:solidFill>
                  <a:schemeClr val="accent2"/>
                </a:solidFill>
              </a:rPr>
              <a:t>Budget alloué à l’Eclairage Public</a:t>
            </a:r>
            <a:r>
              <a:rPr lang="fr-FR" i="1" dirty="0">
                <a:solidFill>
                  <a:schemeClr val="accent2"/>
                </a:solidFill>
              </a:rPr>
              <a:t> </a:t>
            </a:r>
            <a:endParaRPr lang="fr-FR" dirty="0">
              <a:solidFill>
                <a:schemeClr val="accent2"/>
              </a:solidFill>
            </a:endParaRPr>
          </a:p>
        </p:txBody>
      </p:sp>
      <p:sp>
        <p:nvSpPr>
          <p:cNvPr id="48" name="Rectangle 47"/>
          <p:cNvSpPr/>
          <p:nvPr/>
        </p:nvSpPr>
        <p:spPr>
          <a:xfrm>
            <a:off x="1000100" y="3786190"/>
            <a:ext cx="1574342" cy="307777"/>
          </a:xfrm>
          <a:prstGeom prst="rect">
            <a:avLst/>
          </a:prstGeom>
        </p:spPr>
        <p:txBody>
          <a:bodyPr wrap="none">
            <a:spAutoFit/>
          </a:bodyPr>
          <a:lstStyle/>
          <a:p>
            <a:r>
              <a:rPr lang="fr-FR" sz="1400" b="1" i="1" dirty="0">
                <a:solidFill>
                  <a:schemeClr val="accent6">
                    <a:lumMod val="75000"/>
                  </a:schemeClr>
                </a:solidFill>
              </a:rPr>
              <a:t>9 150 000 000FCFA</a:t>
            </a:r>
            <a:endParaRPr lang="fr-FR" sz="1400" dirty="0">
              <a:solidFill>
                <a:schemeClr val="accent6">
                  <a:lumMod val="75000"/>
                </a:schemeClr>
              </a:solidFill>
            </a:endParaRPr>
          </a:p>
        </p:txBody>
      </p:sp>
      <p:sp>
        <p:nvSpPr>
          <p:cNvPr id="17411" name="Rectangle 3"/>
          <p:cNvSpPr>
            <a:spLocks noChangeArrowheads="1"/>
          </p:cNvSpPr>
          <p:nvPr/>
        </p:nvSpPr>
        <p:spPr bwMode="auto">
          <a:xfrm>
            <a:off x="714348" y="4000504"/>
            <a:ext cx="3058851" cy="55399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000" b="0" i="1" u="none" strike="noStrike" cap="none" normalizeH="0" baseline="0" dirty="0">
                <a:ln>
                  <a:noFill/>
                </a:ln>
                <a:solidFill>
                  <a:schemeClr val="accent2"/>
                </a:solidFill>
                <a:effectLst/>
                <a:latin typeface="Calibri" pitchFamily="34" charset="0"/>
                <a:ea typeface="Calibri" pitchFamily="34" charset="0"/>
                <a:cs typeface="Times New Roman" pitchFamily="18" charset="0"/>
              </a:rPr>
              <a:t>En Investissement (Travaux Neufs)</a:t>
            </a:r>
            <a:r>
              <a:rPr kumimoji="0" lang="fr-FR" sz="1000" b="0" i="1" u="none" strike="noStrike" cap="none" normalizeH="0" baseline="0" dirty="0">
                <a:ln>
                  <a:noFill/>
                </a:ln>
                <a:solidFill>
                  <a:schemeClr val="tx1"/>
                </a:solidFill>
                <a:effectLst/>
                <a:latin typeface="Calibri" pitchFamily="34" charset="0"/>
                <a:ea typeface="Calibri" pitchFamily="34" charset="0"/>
                <a:cs typeface="Times New Roman" pitchFamily="18" charset="0"/>
              </a:rPr>
              <a:t>=</a:t>
            </a:r>
            <a:r>
              <a:rPr kumimoji="0" lang="fr-FR" sz="1000" b="1" i="1" u="none" strike="noStrike" cap="none" normalizeH="0" baseline="0" dirty="0">
                <a:ln>
                  <a:noFill/>
                </a:ln>
                <a:solidFill>
                  <a:schemeClr val="accent6">
                    <a:lumMod val="75000"/>
                  </a:schemeClr>
                </a:solidFill>
                <a:effectLst/>
                <a:latin typeface="Calibri" pitchFamily="34" charset="0"/>
                <a:ea typeface="Calibri" pitchFamily="34" charset="0"/>
                <a:cs typeface="Times New Roman" pitchFamily="18" charset="0"/>
              </a:rPr>
              <a:t>1 500 000 </a:t>
            </a:r>
            <a:r>
              <a:rPr kumimoji="0" lang="fr-FR" sz="1000" b="1" i="1" u="none" strike="noStrike" cap="none" normalizeH="0" baseline="0" dirty="0" err="1">
                <a:ln>
                  <a:noFill/>
                </a:ln>
                <a:solidFill>
                  <a:schemeClr val="accent6">
                    <a:lumMod val="75000"/>
                  </a:schemeClr>
                </a:solidFill>
                <a:effectLst/>
                <a:latin typeface="Calibri" pitchFamily="34" charset="0"/>
                <a:ea typeface="Calibri" pitchFamily="34" charset="0"/>
                <a:cs typeface="Times New Roman" pitchFamily="18" charset="0"/>
              </a:rPr>
              <a:t>000</a:t>
            </a:r>
            <a:r>
              <a:rPr kumimoji="0" lang="fr-FR" sz="1000" b="1" i="1" u="none" strike="noStrike" cap="none" normalizeH="0" baseline="0" dirty="0">
                <a:ln>
                  <a:noFill/>
                </a:ln>
                <a:solidFill>
                  <a:schemeClr val="accent6">
                    <a:lumMod val="75000"/>
                  </a:schemeClr>
                </a:solidFill>
                <a:effectLst/>
                <a:latin typeface="Calibri" pitchFamily="34" charset="0"/>
                <a:ea typeface="Calibri" pitchFamily="34" charset="0"/>
                <a:cs typeface="Times New Roman" pitchFamily="18" charset="0"/>
              </a:rPr>
              <a:t> FCFA</a:t>
            </a:r>
            <a:endParaRPr kumimoji="0" lang="fr-FR" sz="1000" b="0" i="0" u="none" strike="noStrike" cap="none" normalizeH="0" baseline="0" dirty="0">
              <a:ln>
                <a:noFill/>
              </a:ln>
              <a:solidFill>
                <a:schemeClr val="accent6">
                  <a:lumMod val="7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000" b="0" i="1" u="none" strike="noStrike" cap="none" normalizeH="0" baseline="0" dirty="0">
                <a:ln>
                  <a:noFill/>
                </a:ln>
                <a:solidFill>
                  <a:schemeClr val="tx1"/>
                </a:solidFill>
                <a:effectLst/>
                <a:latin typeface="Calibri" pitchFamily="34" charset="0"/>
                <a:ea typeface="Calibri" pitchFamily="34" charset="0"/>
                <a:cs typeface="Times New Roman" pitchFamily="18" charset="0"/>
              </a:rPr>
              <a:t>-</a:t>
            </a:r>
            <a:r>
              <a:rPr kumimoji="0" lang="fr-FR" sz="1000" b="0" i="1" u="none" strike="noStrike" cap="none" normalizeH="0" baseline="0" dirty="0">
                <a:ln>
                  <a:noFill/>
                </a:ln>
                <a:solidFill>
                  <a:schemeClr val="accent2"/>
                </a:solidFill>
                <a:effectLst/>
                <a:latin typeface="Calibri" pitchFamily="34" charset="0"/>
                <a:ea typeface="Calibri" pitchFamily="34" charset="0"/>
                <a:cs typeface="Times New Roman" pitchFamily="18" charset="0"/>
              </a:rPr>
              <a:t>En Fonctionnement (hors Energie et personnel)</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000" b="0" i="1" u="none" strike="noStrike" cap="none" normalizeH="0" baseline="0" dirty="0">
                <a:ln>
                  <a:noFill/>
                </a:ln>
                <a:solidFill>
                  <a:schemeClr val="accent2"/>
                </a:solidFill>
                <a:effectLst/>
                <a:latin typeface="Calibri" pitchFamily="34" charset="0"/>
                <a:ea typeface="Calibri" pitchFamily="34" charset="0"/>
                <a:cs typeface="Times New Roman" pitchFamily="18" charset="0"/>
              </a:rPr>
              <a:t> Maintenance </a:t>
            </a:r>
            <a:r>
              <a:rPr kumimoji="0" lang="fr-FR" sz="1000" b="0" i="1" u="none" strike="noStrike" cap="none" normalizeH="0" baseline="0" dirty="0">
                <a:ln>
                  <a:noFill/>
                </a:ln>
                <a:solidFill>
                  <a:schemeClr val="tx1"/>
                </a:solidFill>
                <a:effectLst/>
                <a:latin typeface="Calibri" pitchFamily="34" charset="0"/>
                <a:ea typeface="Calibri" pitchFamily="34" charset="0"/>
                <a:cs typeface="Times New Roman" pitchFamily="18" charset="0"/>
              </a:rPr>
              <a:t>= </a:t>
            </a:r>
            <a:r>
              <a:rPr kumimoji="0" lang="fr-FR" sz="1000" b="1" i="1" u="none" strike="noStrike" cap="none" normalizeH="0" baseline="0" dirty="0">
                <a:ln>
                  <a:noFill/>
                </a:ln>
                <a:solidFill>
                  <a:schemeClr val="accent6">
                    <a:lumMod val="75000"/>
                  </a:schemeClr>
                </a:solidFill>
                <a:effectLst/>
                <a:latin typeface="Calibri" pitchFamily="34" charset="0"/>
                <a:ea typeface="Calibri" pitchFamily="34" charset="0"/>
                <a:cs typeface="Times New Roman" pitchFamily="18" charset="0"/>
              </a:rPr>
              <a:t>2 500 000 </a:t>
            </a:r>
            <a:r>
              <a:rPr kumimoji="0" lang="fr-FR" sz="1000" b="1" i="1" u="none" strike="noStrike" cap="none" normalizeH="0" baseline="0" dirty="0" err="1">
                <a:ln>
                  <a:noFill/>
                </a:ln>
                <a:solidFill>
                  <a:schemeClr val="accent6">
                    <a:lumMod val="75000"/>
                  </a:schemeClr>
                </a:solidFill>
                <a:effectLst/>
                <a:latin typeface="Calibri" pitchFamily="34" charset="0"/>
                <a:ea typeface="Calibri" pitchFamily="34" charset="0"/>
                <a:cs typeface="Times New Roman" pitchFamily="18" charset="0"/>
              </a:rPr>
              <a:t>000</a:t>
            </a:r>
            <a:r>
              <a:rPr kumimoji="0" lang="fr-FR" sz="1000" b="1" i="1" u="none" strike="noStrike" cap="none" normalizeH="0" baseline="0" dirty="0">
                <a:ln>
                  <a:noFill/>
                </a:ln>
                <a:solidFill>
                  <a:schemeClr val="accent6">
                    <a:lumMod val="75000"/>
                  </a:schemeClr>
                </a:solidFill>
                <a:effectLst/>
                <a:latin typeface="Calibri" pitchFamily="34" charset="0"/>
                <a:ea typeface="Calibri" pitchFamily="34" charset="0"/>
                <a:cs typeface="Times New Roman" pitchFamily="18" charset="0"/>
              </a:rPr>
              <a:t> FCFA</a:t>
            </a:r>
            <a:endParaRPr kumimoji="0" lang="fr-FR" sz="1000" b="0" i="0" u="none" strike="noStrike" cap="none" normalizeH="0" baseline="0" dirty="0">
              <a:ln>
                <a:noFill/>
              </a:ln>
              <a:solidFill>
                <a:schemeClr val="accent6">
                  <a:lumMod val="75000"/>
                </a:schemeClr>
              </a:solidFill>
              <a:effectLst/>
              <a:latin typeface="Arial" pitchFamily="34" charset="0"/>
              <a:cs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2844" y="214290"/>
            <a:ext cx="8543956" cy="928710"/>
          </a:xfrm>
        </p:spPr>
        <p:txBody>
          <a:bodyPr>
            <a:normAutofit/>
          </a:bodyPr>
          <a:lstStyle/>
          <a:p>
            <a:pPr>
              <a:defRPr/>
            </a:pPr>
            <a:r>
              <a:rPr lang="fr-FR" sz="3200" b="1" dirty="0">
                <a:solidFill>
                  <a:srgbClr val="00B0F0"/>
                </a:solidFill>
              </a:rPr>
              <a:t>Projets phares de la stratégie lumière</a:t>
            </a:r>
          </a:p>
        </p:txBody>
      </p:sp>
      <p:sp>
        <p:nvSpPr>
          <p:cNvPr id="6" name="Espace réservé du contenu 2"/>
          <p:cNvSpPr txBox="1">
            <a:spLocks/>
          </p:cNvSpPr>
          <p:nvPr/>
        </p:nvSpPr>
        <p:spPr>
          <a:xfrm>
            <a:off x="571472" y="1142984"/>
            <a:ext cx="8094831" cy="5451390"/>
          </a:xfrm>
          <a:prstGeom prst="rect">
            <a:avLst/>
          </a:prstGeom>
        </p:spPr>
        <p:txBody>
          <a:bodyPr>
            <a:normAutofit fontScale="250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3200" b="1" i="0" u="sng"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Cambria" panose="02040503050406030204" pitchFamily="18" charset="0"/>
              <a:ea typeface="+mn-ea"/>
              <a:cs typeface="+mn-cs"/>
            </a:endParaRPr>
          </a:p>
          <a:p>
            <a:pPr marL="342900" marR="0" lvl="0" indent="-342900" algn="just" fontAlgn="auto">
              <a:spcBef>
                <a:spcPct val="20000"/>
              </a:spcBef>
              <a:spcAft>
                <a:spcPts val="600"/>
              </a:spcAft>
              <a:buClrTx/>
              <a:buSzTx/>
              <a:buFont typeface="Wingdings" panose="05000000000000000000" pitchFamily="2" charset="2"/>
              <a:buChar char="ü"/>
              <a:tabLst/>
              <a:defRPr/>
            </a:pPr>
            <a:r>
              <a:rPr lang="fr-FR" sz="8800" b="1" dirty="0"/>
              <a:t>2020- 2022 : Programme de relamping des rues de la Ville de Dakar avec des LEDS </a:t>
            </a:r>
          </a:p>
          <a:p>
            <a:pPr marL="342900" marR="0" lvl="0" indent="-342900" algn="just" fontAlgn="auto">
              <a:spcBef>
                <a:spcPct val="20000"/>
              </a:spcBef>
              <a:spcAft>
                <a:spcPts val="600"/>
              </a:spcAft>
              <a:buClrTx/>
              <a:buSzTx/>
              <a:buFont typeface="Wingdings" panose="05000000000000000000" pitchFamily="2" charset="2"/>
              <a:buChar char="ü"/>
              <a:tabLst/>
              <a:defRPr/>
            </a:pPr>
            <a:r>
              <a:rPr lang="fr-FR" sz="8800" dirty="0"/>
              <a:t>Le projet relamping des rues de Dakar vise à accroître la satisfaction des besoins énergétiques pour un développement durable avec les objectifs suivants :</a:t>
            </a:r>
          </a:p>
          <a:p>
            <a:pPr marL="800100" lvl="1" indent="-342900" algn="just">
              <a:spcBef>
                <a:spcPct val="20000"/>
              </a:spcBef>
              <a:spcAft>
                <a:spcPts val="600"/>
              </a:spcAft>
              <a:buFont typeface="Wingdings" panose="05000000000000000000" pitchFamily="2" charset="2"/>
              <a:buChar char="ü"/>
              <a:defRPr/>
            </a:pPr>
            <a:r>
              <a:rPr lang="fr-FR" sz="8800" dirty="0"/>
              <a:t>Réduction de la facture énergétique en utilisant des lampes à basse consommation ;</a:t>
            </a:r>
          </a:p>
          <a:p>
            <a:pPr marL="800100" lvl="1" indent="-342900" algn="just">
              <a:spcBef>
                <a:spcPct val="20000"/>
              </a:spcBef>
              <a:spcAft>
                <a:spcPts val="600"/>
              </a:spcAft>
              <a:buFont typeface="Wingdings" panose="05000000000000000000" pitchFamily="2" charset="2"/>
              <a:buChar char="ü"/>
              <a:defRPr/>
            </a:pPr>
            <a:r>
              <a:rPr lang="fr-FR" sz="8800" dirty="0"/>
              <a:t>Augmentation de la performance lumineuse avec de la lumière blanche proche de la lumière du jour</a:t>
            </a:r>
          </a:p>
          <a:p>
            <a:pPr marL="342900" indent="-342900" algn="just">
              <a:spcBef>
                <a:spcPct val="20000"/>
              </a:spcBef>
              <a:spcAft>
                <a:spcPts val="600"/>
              </a:spcAft>
              <a:buFont typeface="Wingdings" panose="05000000000000000000" pitchFamily="2" charset="2"/>
              <a:buChar char="ü"/>
              <a:defRPr/>
            </a:pPr>
            <a:r>
              <a:rPr lang="fr-FR" sz="8800" b="1" dirty="0"/>
              <a:t>Consistance du projet initial:</a:t>
            </a:r>
          </a:p>
          <a:p>
            <a:pPr marL="742950" marR="0" lvl="1" indent="-285750" algn="just" defTabSz="914400" rtl="0" eaLnBrk="1" fontAlgn="auto" latinLnBrk="0" hangingPunct="1">
              <a:lnSpc>
                <a:spcPct val="100000"/>
              </a:lnSpc>
              <a:spcBef>
                <a:spcPts val="600"/>
              </a:spcBef>
              <a:spcAft>
                <a:spcPts val="600"/>
              </a:spcAft>
              <a:buClrTx/>
              <a:buSzTx/>
              <a:buFont typeface="Wingdings" pitchFamily="2" charset="2"/>
              <a:buChar char="ü"/>
              <a:tabLst/>
              <a:defRPr/>
            </a:pPr>
            <a:r>
              <a:rPr kumimoji="0" lang="fr-FR" sz="5100" b="0" i="0" u="none" strike="noStrike" kern="1200" cap="none" spc="0" normalizeH="0" noProof="0" dirty="0">
                <a:ln>
                  <a:noFill/>
                </a:ln>
                <a:solidFill>
                  <a:schemeClr val="tx1"/>
                </a:solidFill>
                <a:effectLst>
                  <a:outerShdw blurRad="38100" dist="38100" dir="2700000" algn="tl">
                    <a:srgbClr val="000000">
                      <a:alpha val="43137"/>
                    </a:srgbClr>
                  </a:outerShdw>
                </a:effectLst>
                <a:uLnTx/>
                <a:uFillTx/>
                <a:latin typeface="Bookman Old Style" pitchFamily="18" charset="0"/>
              </a:rPr>
              <a:t>25 000 points lumineux (dont 9000 sur le réseau moderne et 16 000 sur le réseau standard)</a:t>
            </a:r>
          </a:p>
          <a:p>
            <a:pPr marL="742950" marR="0" lvl="1" indent="-285750" algn="just" defTabSz="914400" rtl="0" eaLnBrk="1" fontAlgn="auto" latinLnBrk="0" hangingPunct="1">
              <a:lnSpc>
                <a:spcPct val="100000"/>
              </a:lnSpc>
              <a:spcBef>
                <a:spcPts val="600"/>
              </a:spcBef>
              <a:spcAft>
                <a:spcPts val="600"/>
              </a:spcAft>
              <a:buClrTx/>
              <a:buSzTx/>
              <a:buFont typeface="Wingdings" pitchFamily="2" charset="2"/>
              <a:buChar char="ü"/>
              <a:tabLst/>
              <a:defRPr/>
            </a:pPr>
            <a:r>
              <a:rPr lang="fr-FR" sz="5100" dirty="0">
                <a:effectLst>
                  <a:outerShdw blurRad="38100" dist="38100" dir="2700000" algn="tl">
                    <a:srgbClr val="000000">
                      <a:alpha val="43137"/>
                    </a:srgbClr>
                  </a:outerShdw>
                </a:effectLst>
                <a:latin typeface="Bookman Old Style" pitchFamily="18" charset="0"/>
              </a:rPr>
              <a:t>Coût  : 2 777 520 000 F CFA (4 234 302 euros)</a:t>
            </a:r>
            <a:endParaRPr kumimoji="0" lang="fr-FR" sz="5100" b="0" i="0" u="none" strike="noStrike" kern="1200" cap="none" spc="0" normalizeH="0" noProof="0" dirty="0">
              <a:ln>
                <a:noFill/>
              </a:ln>
              <a:solidFill>
                <a:schemeClr val="tx1"/>
              </a:solidFill>
              <a:effectLst>
                <a:outerShdw blurRad="38100" dist="38100" dir="2700000" algn="tl">
                  <a:srgbClr val="000000">
                    <a:alpha val="43137"/>
                  </a:srgbClr>
                </a:outerShdw>
              </a:effectLst>
              <a:uLnTx/>
              <a:uFillTx/>
              <a:latin typeface="Bookman Old Style" pitchFamily="18" charset="0"/>
            </a:endParaRPr>
          </a:p>
          <a:p>
            <a:pPr marL="742950" marR="0" lvl="1" indent="-285750" algn="just" defTabSz="914400" rtl="0" eaLnBrk="1" fontAlgn="auto" latinLnBrk="0" hangingPunct="1">
              <a:lnSpc>
                <a:spcPct val="100000"/>
              </a:lnSpc>
              <a:spcBef>
                <a:spcPts val="600"/>
              </a:spcBef>
              <a:spcAft>
                <a:spcPts val="600"/>
              </a:spcAft>
              <a:buClrTx/>
              <a:buSzTx/>
              <a:buFont typeface="Wingdings" pitchFamily="2" charset="2"/>
              <a:buChar char="ü"/>
              <a:tabLst/>
              <a:defRPr/>
            </a:pPr>
            <a:r>
              <a:rPr kumimoji="0" lang="fr-FR" sz="5000" b="0" i="0" u="none" strike="noStrike" kern="1200" cap="none" spc="0" normalizeH="0" noProof="0" dirty="0">
                <a:ln>
                  <a:noFill/>
                </a:ln>
                <a:solidFill>
                  <a:srgbClr val="92D050"/>
                </a:solidFill>
                <a:effectLst>
                  <a:outerShdw blurRad="38100" dist="38100" dir="2700000" algn="tl">
                    <a:srgbClr val="000000">
                      <a:alpha val="43137"/>
                    </a:srgbClr>
                  </a:outerShdw>
                </a:effectLst>
                <a:uLnTx/>
                <a:uFillTx/>
                <a:latin typeface="Bookman Old Style" pitchFamily="18" charset="0"/>
              </a:rPr>
              <a:t>Etat de réalisation :</a:t>
            </a:r>
          </a:p>
          <a:p>
            <a:pPr marL="1200150" lvl="2" indent="-285750" algn="just">
              <a:spcBef>
                <a:spcPts val="600"/>
              </a:spcBef>
              <a:spcAft>
                <a:spcPts val="600"/>
              </a:spcAft>
              <a:buFont typeface="Courier New" pitchFamily="49" charset="0"/>
              <a:buChar char="o"/>
              <a:defRPr/>
            </a:pPr>
            <a:r>
              <a:rPr lang="fr-FR" sz="5000" dirty="0">
                <a:solidFill>
                  <a:srgbClr val="92D050"/>
                </a:solidFill>
                <a:effectLst>
                  <a:outerShdw blurRad="38100" dist="38100" dir="2700000" algn="tl">
                    <a:srgbClr val="000000">
                      <a:alpha val="43137"/>
                    </a:srgbClr>
                  </a:outerShdw>
                </a:effectLst>
                <a:latin typeface="Bookman Old Style" pitchFamily="18" charset="0"/>
              </a:rPr>
              <a:t>2020 : 3154 points lumineux </a:t>
            </a:r>
            <a:r>
              <a:rPr lang="fr-FR" sz="5000" dirty="0" err="1">
                <a:solidFill>
                  <a:srgbClr val="92D050"/>
                </a:solidFill>
                <a:effectLst>
                  <a:outerShdw blurRad="38100" dist="38100" dir="2700000" algn="tl">
                    <a:srgbClr val="000000">
                      <a:alpha val="43137"/>
                    </a:srgbClr>
                  </a:outerShdw>
                </a:effectLst>
                <a:latin typeface="Bookman Old Style" pitchFamily="18" charset="0"/>
              </a:rPr>
              <a:t>relampés</a:t>
            </a:r>
            <a:endParaRPr kumimoji="0" lang="fr-FR" sz="5000" b="0" i="0" u="none" strike="noStrike" kern="1200" cap="none" spc="0" normalizeH="0" noProof="0" dirty="0">
              <a:ln>
                <a:noFill/>
              </a:ln>
              <a:solidFill>
                <a:srgbClr val="92D050"/>
              </a:solidFill>
              <a:effectLst>
                <a:outerShdw blurRad="38100" dist="38100" dir="2700000" algn="tl">
                  <a:srgbClr val="000000">
                    <a:alpha val="43137"/>
                  </a:srgbClr>
                </a:outerShdw>
              </a:effectLst>
              <a:uLnTx/>
              <a:uFillTx/>
              <a:latin typeface="Bookman Old Style" pitchFamily="18" charset="0"/>
            </a:endParaRPr>
          </a:p>
          <a:p>
            <a:pPr marL="1200150" lvl="2" indent="-285750" algn="just">
              <a:spcBef>
                <a:spcPts val="600"/>
              </a:spcBef>
              <a:spcAft>
                <a:spcPts val="600"/>
              </a:spcAft>
              <a:buFont typeface="Courier New" pitchFamily="49" charset="0"/>
              <a:buChar char="o"/>
              <a:defRPr/>
            </a:pPr>
            <a:r>
              <a:rPr kumimoji="0" lang="fr-FR" sz="5000" b="0" i="0" u="none" strike="noStrike" kern="1200" cap="none" spc="0" normalizeH="0" noProof="0" dirty="0">
                <a:ln>
                  <a:noFill/>
                </a:ln>
                <a:solidFill>
                  <a:srgbClr val="92D050"/>
                </a:solidFill>
                <a:effectLst>
                  <a:outerShdw blurRad="38100" dist="38100" dir="2700000" algn="tl">
                    <a:srgbClr val="000000">
                      <a:alpha val="43137"/>
                    </a:srgbClr>
                  </a:outerShdw>
                </a:effectLst>
                <a:uLnTx/>
                <a:uFillTx/>
                <a:latin typeface="Bookman Old Style" pitchFamily="18" charset="0"/>
              </a:rPr>
              <a:t>2021 : 8367 </a:t>
            </a:r>
            <a:r>
              <a:rPr lang="fr-FR" sz="5000" dirty="0">
                <a:solidFill>
                  <a:srgbClr val="92D050"/>
                </a:solidFill>
                <a:effectLst>
                  <a:outerShdw blurRad="38100" dist="38100" dir="2700000" algn="tl">
                    <a:srgbClr val="000000">
                      <a:alpha val="43137"/>
                    </a:srgbClr>
                  </a:outerShdw>
                </a:effectLst>
                <a:latin typeface="Bookman Old Style" pitchFamily="18" charset="0"/>
              </a:rPr>
              <a:t>points lumineux </a:t>
            </a:r>
            <a:r>
              <a:rPr lang="fr-FR" sz="5000" dirty="0" err="1">
                <a:solidFill>
                  <a:srgbClr val="92D050"/>
                </a:solidFill>
                <a:effectLst>
                  <a:outerShdw blurRad="38100" dist="38100" dir="2700000" algn="tl">
                    <a:srgbClr val="000000">
                      <a:alpha val="43137"/>
                    </a:srgbClr>
                  </a:outerShdw>
                </a:effectLst>
                <a:latin typeface="Bookman Old Style" pitchFamily="18" charset="0"/>
              </a:rPr>
              <a:t>relampés</a:t>
            </a:r>
            <a:r>
              <a:rPr kumimoji="0" lang="fr-FR" sz="5000" b="0" i="0" u="none" strike="noStrike" kern="1200" cap="none" spc="0" normalizeH="0" noProof="0" dirty="0">
                <a:ln>
                  <a:noFill/>
                </a:ln>
                <a:solidFill>
                  <a:srgbClr val="92D050"/>
                </a:solidFill>
                <a:effectLst>
                  <a:outerShdw blurRad="38100" dist="38100" dir="2700000" algn="tl">
                    <a:srgbClr val="000000">
                      <a:alpha val="43137"/>
                    </a:srgbClr>
                  </a:outerShdw>
                </a:effectLst>
                <a:uLnTx/>
                <a:uFillTx/>
                <a:latin typeface="Bookman Old Style" pitchFamily="18" charset="0"/>
              </a:rPr>
              <a:t>  à ce jour </a:t>
            </a:r>
          </a:p>
          <a:p>
            <a:pPr marL="1200150" lvl="2" indent="-285750" algn="just">
              <a:spcBef>
                <a:spcPts val="600"/>
              </a:spcBef>
              <a:spcAft>
                <a:spcPts val="600"/>
              </a:spcAft>
              <a:buFont typeface="Courier New" pitchFamily="49" charset="0"/>
              <a:buChar char="o"/>
              <a:defRPr/>
            </a:pPr>
            <a:r>
              <a:rPr lang="fr-FR" sz="5000" dirty="0">
                <a:solidFill>
                  <a:srgbClr val="92D050"/>
                </a:solidFill>
                <a:effectLst>
                  <a:outerShdw blurRad="38100" dist="38100" dir="2700000" algn="tl">
                    <a:srgbClr val="000000">
                      <a:alpha val="43137"/>
                    </a:srgbClr>
                  </a:outerShdw>
                </a:effectLst>
                <a:latin typeface="Bookman Old Style" pitchFamily="18" charset="0"/>
              </a:rPr>
              <a:t>Parc solaire : 398 points réhabilités</a:t>
            </a:r>
            <a:endParaRPr kumimoji="0" lang="fr-FR" sz="5000" b="0" i="0" u="none" strike="noStrike" kern="1200" cap="none" spc="0" normalizeH="0" noProof="0" dirty="0">
              <a:ln>
                <a:noFill/>
              </a:ln>
              <a:solidFill>
                <a:srgbClr val="92D050"/>
              </a:solidFill>
              <a:effectLst>
                <a:outerShdw blurRad="38100" dist="38100" dir="2700000" algn="tl">
                  <a:srgbClr val="000000">
                    <a:alpha val="43137"/>
                  </a:srgbClr>
                </a:outerShdw>
              </a:effectLst>
              <a:uLnTx/>
              <a:uFillTx/>
              <a:latin typeface="Bookman Old Style" pitchFamily="18" charset="0"/>
            </a:endParaRPr>
          </a:p>
          <a:p>
            <a:pPr marL="1200150" lvl="2" indent="-285750" algn="just">
              <a:spcBef>
                <a:spcPts val="600"/>
              </a:spcBef>
              <a:spcAft>
                <a:spcPts val="600"/>
              </a:spcAft>
              <a:defRPr/>
            </a:pPr>
            <a:endParaRPr kumimoji="0" lang="fr-FR" sz="5000" b="0" i="0" u="none" strike="noStrike" kern="1200" cap="none" spc="0" normalizeH="0" noProof="0" dirty="0">
              <a:ln>
                <a:noFill/>
              </a:ln>
              <a:solidFill>
                <a:srgbClr val="92D050"/>
              </a:solidFill>
              <a:effectLst>
                <a:outerShdw blurRad="38100" dist="38100" dir="2700000" algn="tl">
                  <a:srgbClr val="000000">
                    <a:alpha val="43137"/>
                  </a:srgbClr>
                </a:outerShdw>
              </a:effectLst>
              <a:uLnTx/>
              <a:uFillTx/>
              <a:latin typeface="Bookman Old Style" pitchFamily="18" charset="0"/>
            </a:endParaRPr>
          </a:p>
          <a:p>
            <a:pPr marL="742950" marR="0" lvl="1" indent="-285750" algn="just" defTabSz="914400" rtl="0" eaLnBrk="1" fontAlgn="auto" latinLnBrk="0" hangingPunct="1">
              <a:lnSpc>
                <a:spcPct val="100000"/>
              </a:lnSpc>
              <a:spcBef>
                <a:spcPts val="600"/>
              </a:spcBef>
              <a:spcAft>
                <a:spcPts val="600"/>
              </a:spcAft>
              <a:buClrTx/>
              <a:buSzTx/>
              <a:tabLst/>
              <a:defRPr/>
            </a:pPr>
            <a:endParaRPr kumimoji="0" lang="fr-FR" sz="5000" b="0" i="0" u="none" strike="noStrike" kern="1200" cap="none" spc="0" normalizeH="0" noProof="0" dirty="0">
              <a:ln>
                <a:noFill/>
              </a:ln>
              <a:solidFill>
                <a:srgbClr val="92D050"/>
              </a:solidFill>
              <a:effectLst>
                <a:outerShdw blurRad="38100" dist="38100" dir="2700000" algn="tl">
                  <a:srgbClr val="000000">
                    <a:alpha val="43137"/>
                  </a:srgbClr>
                </a:outerShdw>
              </a:effectLst>
              <a:uLnTx/>
              <a:uFillTx/>
              <a:latin typeface="Bookman Old Style" pitchFamily="18" charset="0"/>
            </a:endParaRPr>
          </a:p>
          <a:p>
            <a:pPr marL="742950" marR="0" lvl="1" indent="-285750" algn="just" defTabSz="914400" rtl="0" eaLnBrk="1" fontAlgn="auto" latinLnBrk="0" hangingPunct="1">
              <a:lnSpc>
                <a:spcPct val="100000"/>
              </a:lnSpc>
              <a:spcBef>
                <a:spcPts val="600"/>
              </a:spcBef>
              <a:spcAft>
                <a:spcPts val="600"/>
              </a:spcAft>
              <a:buClrTx/>
              <a:buSzTx/>
              <a:buFont typeface="Wingdings" pitchFamily="2" charset="2"/>
              <a:buChar char="ü"/>
              <a:tabLst/>
              <a:defRPr/>
            </a:pPr>
            <a:endParaRPr kumimoji="0" lang="fr-FR" sz="4200" b="0" i="0" u="none" strike="noStrike" kern="1200" cap="none" spc="0" normalizeH="0" noProof="0" dirty="0">
              <a:ln>
                <a:noFill/>
              </a:ln>
              <a:solidFill>
                <a:schemeClr val="tx1"/>
              </a:solidFill>
              <a:effectLst>
                <a:outerShdw blurRad="38100" dist="38100" dir="2700000" algn="tl">
                  <a:srgbClr val="000000">
                    <a:alpha val="43137"/>
                  </a:srgbClr>
                </a:outerShdw>
              </a:effectLst>
              <a:uLnTx/>
              <a:uFillTx/>
              <a:latin typeface="Cambria" panose="02040503050406030204" pitchFamily="18" charset="0"/>
              <a:ea typeface="+mn-ea"/>
              <a:cs typeface="+mn-cs"/>
            </a:endParaRPr>
          </a:p>
          <a:p>
            <a:pPr marL="742950" marR="0" lvl="1" indent="-285750" algn="just" defTabSz="914400" rtl="0" eaLnBrk="1" fontAlgn="auto" latinLnBrk="0" hangingPunct="1">
              <a:lnSpc>
                <a:spcPct val="100000"/>
              </a:lnSpc>
              <a:spcBef>
                <a:spcPts val="600"/>
              </a:spcBef>
              <a:spcAft>
                <a:spcPts val="600"/>
              </a:spcAft>
              <a:buClrTx/>
              <a:buSzTx/>
              <a:tabLst/>
              <a:defRPr/>
            </a:pPr>
            <a:endParaRPr kumimoji="0" lang="fr-FR" sz="4200" b="0"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Cambria" panose="02040503050406030204" pitchFamily="18" charset="0"/>
              <a:ea typeface="+mn-ea"/>
              <a:cs typeface="+mn-cs"/>
            </a:endParaRPr>
          </a:p>
          <a:p>
            <a:pPr marL="742950" marR="0" lvl="1" indent="-285750" algn="just" defTabSz="914400" rtl="0" eaLnBrk="1" fontAlgn="auto" latinLnBrk="0" hangingPunct="1">
              <a:lnSpc>
                <a:spcPct val="100000"/>
              </a:lnSpc>
              <a:spcBef>
                <a:spcPts val="600"/>
              </a:spcBef>
              <a:spcAft>
                <a:spcPts val="600"/>
              </a:spcAft>
              <a:buClrTx/>
              <a:buSzTx/>
              <a:tabLst/>
              <a:defRPr/>
            </a:pPr>
            <a:endParaRPr kumimoji="0" lang="fr-FR" sz="2400" b="0"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Cambria" panose="02040503050406030204" pitchFamily="18" charset="0"/>
              <a:ea typeface="+mn-ea"/>
              <a:cs typeface="+mn-cs"/>
            </a:endParaRPr>
          </a:p>
          <a:p>
            <a:pPr marL="342900" marR="0" lvl="0" indent="-342900" algn="just" defTabSz="914400" rtl="0" eaLnBrk="1" fontAlgn="auto" latinLnBrk="0" hangingPunct="1">
              <a:lnSpc>
                <a:spcPct val="100000"/>
              </a:lnSpc>
              <a:spcBef>
                <a:spcPts val="600"/>
              </a:spcBef>
              <a:spcAft>
                <a:spcPts val="600"/>
              </a:spcAft>
              <a:buClrTx/>
              <a:buSzTx/>
              <a:buFont typeface="Wingdings" panose="05000000000000000000" pitchFamily="2" charset="2"/>
              <a:buChar char="v"/>
              <a:tabLst/>
              <a:defRPr/>
            </a:pPr>
            <a:endParaRPr kumimoji="0" lang="fr-FR" sz="3200" b="0"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Cambria" panose="02040503050406030204" pitchFamily="18" charset="0"/>
              <a:ea typeface="+mn-ea"/>
              <a:cs typeface="+mn-cs"/>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el 9"/>
          <p:cNvSpPr txBox="1">
            <a:spLocks/>
          </p:cNvSpPr>
          <p:nvPr/>
        </p:nvSpPr>
        <p:spPr>
          <a:xfrm>
            <a:off x="413539" y="298800"/>
            <a:ext cx="7182650" cy="814388"/>
          </a:xfrm>
          <a:prstGeom prst="rect">
            <a:avLst/>
          </a:prstGeom>
        </p:spPr>
        <p:txBody>
          <a:bodyPr anchor="ctr"/>
          <a:lstStyle/>
          <a:p>
            <a:pPr lvl="0" algn="l">
              <a:lnSpc>
                <a:spcPct val="110000"/>
              </a:lnSpc>
              <a:defRPr/>
            </a:pPr>
            <a:r>
              <a:rPr lang="en-US" sz="3200" b="1" kern="0" dirty="0">
                <a:solidFill>
                  <a:srgbClr val="00B0F0"/>
                </a:solidFill>
              </a:rPr>
              <a:t>Un </a:t>
            </a:r>
            <a:r>
              <a:rPr lang="en-US" sz="3200" b="1" kern="0" dirty="0" err="1">
                <a:solidFill>
                  <a:srgbClr val="00B0F0"/>
                </a:solidFill>
              </a:rPr>
              <a:t>choix</a:t>
            </a:r>
            <a:r>
              <a:rPr lang="en-US" sz="3200" b="1" kern="0" dirty="0">
                <a:solidFill>
                  <a:srgbClr val="00B0F0"/>
                </a:solidFill>
              </a:rPr>
              <a:t> de base : </a:t>
            </a:r>
            <a:r>
              <a:rPr lang="en-US" sz="3200" b="1" kern="0" dirty="0" err="1">
                <a:solidFill>
                  <a:srgbClr val="00B0F0"/>
                </a:solidFill>
              </a:rPr>
              <a:t>relamping</a:t>
            </a:r>
            <a:endParaRPr lang="en-US" sz="3200" b="1" kern="0" dirty="0">
              <a:solidFill>
                <a:srgbClr val="00B0F0"/>
              </a:solidFill>
            </a:endParaRPr>
          </a:p>
        </p:txBody>
      </p:sp>
      <p:sp>
        <p:nvSpPr>
          <p:cNvPr id="22" name="Flussdiagramm: Prozess 21"/>
          <p:cNvSpPr/>
          <p:nvPr/>
        </p:nvSpPr>
        <p:spPr>
          <a:xfrm>
            <a:off x="2500298" y="1414463"/>
            <a:ext cx="4000528" cy="1071562"/>
          </a:xfrm>
          <a:prstGeom prst="flowChartProcess">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de-DE"/>
          </a:p>
        </p:txBody>
      </p:sp>
      <p:sp>
        <p:nvSpPr>
          <p:cNvPr id="26" name="Flussdiagramm: Verzweigung 25"/>
          <p:cNvSpPr/>
          <p:nvPr/>
        </p:nvSpPr>
        <p:spPr>
          <a:xfrm>
            <a:off x="2978946" y="2933703"/>
            <a:ext cx="3186113" cy="1000125"/>
          </a:xfrm>
          <a:prstGeom prst="flowChartDecision">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de-DE"/>
          </a:p>
        </p:txBody>
      </p:sp>
      <p:sp>
        <p:nvSpPr>
          <p:cNvPr id="27" name="Textfeld 6"/>
          <p:cNvSpPr txBox="1">
            <a:spLocks noChangeArrowheads="1"/>
          </p:cNvSpPr>
          <p:nvPr/>
        </p:nvSpPr>
        <p:spPr bwMode="auto">
          <a:xfrm>
            <a:off x="3143240" y="3277132"/>
            <a:ext cx="1557544" cy="323165"/>
          </a:xfrm>
          <a:prstGeom prst="rect">
            <a:avLst/>
          </a:prstGeom>
          <a:noFill/>
          <a:ln w="9525">
            <a:noFill/>
            <a:miter lim="800000"/>
            <a:headEnd/>
            <a:tailEnd/>
          </a:ln>
        </p:spPr>
        <p:txBody>
          <a:bodyPr wrap="square">
            <a:spAutoFit/>
          </a:bodyPr>
          <a:lstStyle/>
          <a:p>
            <a:r>
              <a:rPr lang="fr-FR" sz="1500" dirty="0"/>
              <a:t>&gt; 25 ans</a:t>
            </a:r>
            <a:endParaRPr sz="1500" dirty="0"/>
          </a:p>
        </p:txBody>
      </p:sp>
      <p:sp>
        <p:nvSpPr>
          <p:cNvPr id="28" name="Textfeld 7"/>
          <p:cNvSpPr txBox="1">
            <a:spLocks noChangeArrowheads="1"/>
          </p:cNvSpPr>
          <p:nvPr/>
        </p:nvSpPr>
        <p:spPr bwMode="auto">
          <a:xfrm>
            <a:off x="4643438" y="3286124"/>
            <a:ext cx="1607344" cy="323165"/>
          </a:xfrm>
          <a:prstGeom prst="rect">
            <a:avLst/>
          </a:prstGeom>
          <a:noFill/>
          <a:ln w="9525">
            <a:noFill/>
            <a:miter lim="800000"/>
            <a:headEnd/>
            <a:tailEnd/>
          </a:ln>
        </p:spPr>
        <p:txBody>
          <a:bodyPr>
            <a:spAutoFit/>
          </a:bodyPr>
          <a:lstStyle/>
          <a:p>
            <a:r>
              <a:rPr lang="fr-FR" sz="1500" dirty="0"/>
              <a:t>           &lt; 25 ans</a:t>
            </a:r>
            <a:endParaRPr sz="1500" dirty="0"/>
          </a:p>
        </p:txBody>
      </p:sp>
      <p:sp>
        <p:nvSpPr>
          <p:cNvPr id="29" name="Flussdiagramm: Prozess 28"/>
          <p:cNvSpPr/>
          <p:nvPr/>
        </p:nvSpPr>
        <p:spPr>
          <a:xfrm>
            <a:off x="1000100" y="4414838"/>
            <a:ext cx="3071833" cy="1085864"/>
          </a:xfrm>
          <a:prstGeom prst="flowChartProcess">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de-DE"/>
          </a:p>
        </p:txBody>
      </p:sp>
      <p:sp>
        <p:nvSpPr>
          <p:cNvPr id="30" name="Flussdiagramm: Prozess 29"/>
          <p:cNvSpPr/>
          <p:nvPr/>
        </p:nvSpPr>
        <p:spPr>
          <a:xfrm>
            <a:off x="4786314" y="4414838"/>
            <a:ext cx="3429024" cy="1085864"/>
          </a:xfrm>
          <a:prstGeom prst="flowChartProcess">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de-DE"/>
          </a:p>
        </p:txBody>
      </p:sp>
      <p:sp>
        <p:nvSpPr>
          <p:cNvPr id="31" name="Textfeld 10"/>
          <p:cNvSpPr txBox="1">
            <a:spLocks noChangeArrowheads="1"/>
          </p:cNvSpPr>
          <p:nvPr/>
        </p:nvSpPr>
        <p:spPr bwMode="auto">
          <a:xfrm>
            <a:off x="1214414" y="4500570"/>
            <a:ext cx="3294459" cy="923330"/>
          </a:xfrm>
          <a:prstGeom prst="rect">
            <a:avLst/>
          </a:prstGeom>
          <a:noFill/>
          <a:ln w="9525">
            <a:noFill/>
            <a:miter lim="800000"/>
            <a:headEnd/>
            <a:tailEnd/>
          </a:ln>
        </p:spPr>
        <p:txBody>
          <a:bodyPr>
            <a:spAutoFit/>
          </a:bodyPr>
          <a:lstStyle/>
          <a:p>
            <a:r>
              <a:rPr lang="de-DE" sz="2000" b="1" dirty="0"/>
              <a:t>Luminaire obsolète</a:t>
            </a:r>
          </a:p>
          <a:p>
            <a:r>
              <a:rPr lang="de-DE" sz="1600" dirty="0"/>
              <a:t>A remplacer complètement</a:t>
            </a:r>
          </a:p>
          <a:p>
            <a:r>
              <a:rPr dirty="0"/>
              <a:t> </a:t>
            </a:r>
          </a:p>
        </p:txBody>
      </p:sp>
      <p:sp>
        <p:nvSpPr>
          <p:cNvPr id="32" name="Textfeld 11"/>
          <p:cNvSpPr txBox="1">
            <a:spLocks noChangeArrowheads="1"/>
          </p:cNvSpPr>
          <p:nvPr/>
        </p:nvSpPr>
        <p:spPr bwMode="auto">
          <a:xfrm>
            <a:off x="4714876" y="4429132"/>
            <a:ext cx="3571900" cy="923330"/>
          </a:xfrm>
          <a:prstGeom prst="rect">
            <a:avLst/>
          </a:prstGeom>
          <a:noFill/>
          <a:ln w="9525">
            <a:noFill/>
            <a:miter lim="800000"/>
            <a:headEnd/>
            <a:tailEnd/>
          </a:ln>
        </p:spPr>
        <p:txBody>
          <a:bodyPr wrap="square">
            <a:spAutoFit/>
          </a:bodyPr>
          <a:lstStyle/>
          <a:p>
            <a:pPr algn="ctr"/>
            <a:r>
              <a:rPr lang="de-DE" sz="2000" b="1" spc="-60" dirty="0"/>
              <a:t>Luminaire modernisable</a:t>
            </a:r>
          </a:p>
          <a:p>
            <a:pPr algn="ctr"/>
            <a:r>
              <a:rPr lang="de-DE" sz="1600" dirty="0"/>
              <a:t>Par exemple en changeant l‘appareillage</a:t>
            </a:r>
          </a:p>
          <a:p>
            <a:pPr algn="ctr"/>
            <a:r>
              <a:rPr dirty="0"/>
              <a:t> </a:t>
            </a:r>
          </a:p>
        </p:txBody>
      </p:sp>
      <p:cxnSp>
        <p:nvCxnSpPr>
          <p:cNvPr id="33" name="Gerade Verbindung 13"/>
          <p:cNvCxnSpPr>
            <a:cxnSpLocks noChangeShapeType="1"/>
          </p:cNvCxnSpPr>
          <p:nvPr/>
        </p:nvCxnSpPr>
        <p:spPr bwMode="auto">
          <a:xfrm flipH="1">
            <a:off x="4572000" y="2498731"/>
            <a:ext cx="0" cy="430213"/>
          </a:xfrm>
          <a:prstGeom prst="line">
            <a:avLst/>
          </a:prstGeom>
          <a:noFill/>
          <a:ln w="19050" algn="ctr">
            <a:solidFill>
              <a:srgbClr val="00B0F0"/>
            </a:solidFill>
            <a:round/>
            <a:headEnd/>
            <a:tailEnd/>
          </a:ln>
        </p:spPr>
      </p:cxnSp>
      <p:cxnSp>
        <p:nvCxnSpPr>
          <p:cNvPr id="34" name="Gerade Verbindung 15"/>
          <p:cNvCxnSpPr>
            <a:cxnSpLocks noChangeShapeType="1"/>
            <a:stCxn id="26" idx="1"/>
          </p:cNvCxnSpPr>
          <p:nvPr/>
        </p:nvCxnSpPr>
        <p:spPr bwMode="auto">
          <a:xfrm flipH="1">
            <a:off x="2600326" y="3433763"/>
            <a:ext cx="378618" cy="0"/>
          </a:xfrm>
          <a:prstGeom prst="line">
            <a:avLst/>
          </a:prstGeom>
          <a:noFill/>
          <a:ln w="19050" algn="ctr">
            <a:solidFill>
              <a:srgbClr val="00B0F0"/>
            </a:solidFill>
            <a:round/>
            <a:headEnd/>
            <a:tailEnd/>
          </a:ln>
        </p:spPr>
      </p:cxnSp>
      <p:cxnSp>
        <p:nvCxnSpPr>
          <p:cNvPr id="35" name="Gerade Verbindung 17"/>
          <p:cNvCxnSpPr>
            <a:cxnSpLocks noChangeShapeType="1"/>
          </p:cNvCxnSpPr>
          <p:nvPr/>
        </p:nvCxnSpPr>
        <p:spPr bwMode="auto">
          <a:xfrm rot="5400000">
            <a:off x="2116140" y="3917951"/>
            <a:ext cx="968375" cy="0"/>
          </a:xfrm>
          <a:prstGeom prst="line">
            <a:avLst/>
          </a:prstGeom>
          <a:noFill/>
          <a:ln w="19050" algn="ctr">
            <a:solidFill>
              <a:srgbClr val="00B0F0"/>
            </a:solidFill>
            <a:round/>
            <a:headEnd/>
            <a:tailEnd/>
          </a:ln>
        </p:spPr>
      </p:cxnSp>
      <p:cxnSp>
        <p:nvCxnSpPr>
          <p:cNvPr id="36" name="Gerade Verbindung 22"/>
          <p:cNvCxnSpPr>
            <a:cxnSpLocks noChangeShapeType="1"/>
          </p:cNvCxnSpPr>
          <p:nvPr/>
        </p:nvCxnSpPr>
        <p:spPr bwMode="auto">
          <a:xfrm rot="5400000" flipH="1" flipV="1">
            <a:off x="6004127" y="3917359"/>
            <a:ext cx="968375" cy="1190"/>
          </a:xfrm>
          <a:prstGeom prst="line">
            <a:avLst/>
          </a:prstGeom>
          <a:noFill/>
          <a:ln w="19050" algn="ctr">
            <a:solidFill>
              <a:srgbClr val="00B0F0"/>
            </a:solidFill>
            <a:round/>
            <a:headEnd/>
            <a:tailEnd/>
          </a:ln>
        </p:spPr>
      </p:cxnSp>
      <p:cxnSp>
        <p:nvCxnSpPr>
          <p:cNvPr id="37" name="Gerade Verbindung 24"/>
          <p:cNvCxnSpPr>
            <a:cxnSpLocks noChangeShapeType="1"/>
          </p:cNvCxnSpPr>
          <p:nvPr/>
        </p:nvCxnSpPr>
        <p:spPr bwMode="auto">
          <a:xfrm>
            <a:off x="6137674" y="3433769"/>
            <a:ext cx="363140" cy="1587"/>
          </a:xfrm>
          <a:prstGeom prst="line">
            <a:avLst/>
          </a:prstGeom>
          <a:noFill/>
          <a:ln w="19050" algn="ctr">
            <a:solidFill>
              <a:srgbClr val="00B0F0"/>
            </a:solidFill>
            <a:round/>
            <a:headEnd/>
            <a:tailEnd/>
          </a:ln>
        </p:spPr>
      </p:cxnSp>
      <p:sp>
        <p:nvSpPr>
          <p:cNvPr id="39" name="Textfeld 4"/>
          <p:cNvSpPr txBox="1">
            <a:spLocks noChangeArrowheads="1"/>
          </p:cNvSpPr>
          <p:nvPr/>
        </p:nvSpPr>
        <p:spPr bwMode="auto">
          <a:xfrm>
            <a:off x="3571868" y="1643050"/>
            <a:ext cx="1571636" cy="707886"/>
          </a:xfrm>
          <a:prstGeom prst="rect">
            <a:avLst/>
          </a:prstGeom>
          <a:noFill/>
          <a:ln w="9525">
            <a:noFill/>
            <a:miter lim="800000"/>
            <a:headEnd/>
            <a:tailEnd/>
          </a:ln>
        </p:spPr>
        <p:txBody>
          <a:bodyPr wrap="square">
            <a:spAutoFit/>
          </a:bodyPr>
          <a:lstStyle/>
          <a:p>
            <a:pPr algn="ctr"/>
            <a:r>
              <a:rPr lang="de-DE" sz="2000" dirty="0">
                <a:latin typeface="Arial" panose="020B0604020202020204" pitchFamily="34" charset="0"/>
                <a:cs typeface="Arial" panose="020B0604020202020204" pitchFamily="34" charset="0"/>
              </a:rPr>
              <a:t>Installation </a:t>
            </a:r>
            <a:r>
              <a:rPr lang="de-DE" sz="2000" dirty="0" err="1">
                <a:latin typeface="Arial" panose="020B0604020202020204" pitchFamily="34" charset="0"/>
                <a:cs typeface="Arial" panose="020B0604020202020204" pitchFamily="34" charset="0"/>
              </a:rPr>
              <a:t>existante</a:t>
            </a:r>
            <a:endParaRPr lang="de-DE" sz="2000" dirty="0">
              <a:latin typeface="Arial" panose="020B0604020202020204" pitchFamily="34" charset="0"/>
              <a:cs typeface="Arial" panose="020B0604020202020204" pitchFamily="34" charset="0"/>
            </a:endParaRPr>
          </a:p>
        </p:txBody>
      </p:sp>
      <p:sp>
        <p:nvSpPr>
          <p:cNvPr id="40" name="AutoShape 18"/>
          <p:cNvSpPr>
            <a:spLocks noChangeArrowheads="1"/>
          </p:cNvSpPr>
          <p:nvPr/>
        </p:nvSpPr>
        <p:spPr bwMode="auto">
          <a:xfrm flipH="1" flipV="1">
            <a:off x="4518424" y="2568581"/>
            <a:ext cx="107156" cy="288925"/>
          </a:xfrm>
          <a:prstGeom prst="triangle">
            <a:avLst>
              <a:gd name="adj" fmla="val 50000"/>
            </a:avLst>
          </a:prstGeom>
          <a:solidFill>
            <a:srgbClr val="00B0F0"/>
          </a:solidFill>
          <a:ln w="9525">
            <a:solidFill>
              <a:srgbClr val="00B0F0"/>
            </a:solidFill>
            <a:miter lim="800000"/>
            <a:headEnd/>
            <a:tailEnd/>
          </a:ln>
        </p:spPr>
        <p:txBody>
          <a:bodyPr rot="10800000" wrap="none" anchor="ctr"/>
          <a:lstStyle/>
          <a:p>
            <a:endParaRPr lang="de-DE"/>
          </a:p>
        </p:txBody>
      </p:sp>
      <p:sp>
        <p:nvSpPr>
          <p:cNvPr id="41" name="AutoShape 19"/>
          <p:cNvSpPr>
            <a:spLocks noChangeArrowheads="1"/>
          </p:cNvSpPr>
          <p:nvPr/>
        </p:nvSpPr>
        <p:spPr bwMode="auto">
          <a:xfrm flipH="1" flipV="1">
            <a:off x="2547939" y="3721106"/>
            <a:ext cx="107156" cy="288925"/>
          </a:xfrm>
          <a:prstGeom prst="triangle">
            <a:avLst>
              <a:gd name="adj" fmla="val 50000"/>
            </a:avLst>
          </a:prstGeom>
          <a:solidFill>
            <a:srgbClr val="00B0F0"/>
          </a:solidFill>
          <a:ln w="9525">
            <a:solidFill>
              <a:srgbClr val="00B0F0"/>
            </a:solidFill>
            <a:miter lim="800000"/>
            <a:headEnd/>
            <a:tailEnd/>
          </a:ln>
        </p:spPr>
        <p:txBody>
          <a:bodyPr rot="10800000" wrap="none" anchor="ctr"/>
          <a:lstStyle/>
          <a:p>
            <a:endParaRPr lang="de-DE"/>
          </a:p>
        </p:txBody>
      </p:sp>
      <p:sp>
        <p:nvSpPr>
          <p:cNvPr id="42" name="AutoShape 20"/>
          <p:cNvSpPr>
            <a:spLocks noChangeArrowheads="1"/>
          </p:cNvSpPr>
          <p:nvPr/>
        </p:nvSpPr>
        <p:spPr bwMode="auto">
          <a:xfrm flipH="1" flipV="1">
            <a:off x="6436522" y="3756026"/>
            <a:ext cx="107156" cy="288925"/>
          </a:xfrm>
          <a:prstGeom prst="triangle">
            <a:avLst>
              <a:gd name="adj" fmla="val 50000"/>
            </a:avLst>
          </a:prstGeom>
          <a:solidFill>
            <a:srgbClr val="00B0F0"/>
          </a:solidFill>
          <a:ln w="9525">
            <a:solidFill>
              <a:srgbClr val="00B0F0"/>
            </a:solidFill>
            <a:miter lim="800000"/>
            <a:headEnd/>
            <a:tailEnd/>
          </a:ln>
        </p:spPr>
        <p:txBody>
          <a:bodyPr rot="10800000" wrap="none" anchor="ctr"/>
          <a:lstStyle/>
          <a:p>
            <a:endParaRPr lang="de-DE"/>
          </a:p>
        </p:txBody>
      </p:sp>
      <p:pic>
        <p:nvPicPr>
          <p:cNvPr id="23" name="Picture 1"/>
          <p:cNvPicPr>
            <a:picLocks noChangeAspect="1" noChangeArrowheads="1"/>
          </p:cNvPicPr>
          <p:nvPr/>
        </p:nvPicPr>
        <p:blipFill>
          <a:blip r:embed="rId2" cstate="print"/>
          <a:srcRect/>
          <a:stretch>
            <a:fillRect/>
          </a:stretch>
        </p:blipFill>
        <p:spPr bwMode="auto">
          <a:xfrm>
            <a:off x="2500298" y="1428736"/>
            <a:ext cx="1200158" cy="1071570"/>
          </a:xfrm>
          <a:prstGeom prst="rect">
            <a:avLst/>
          </a:prstGeom>
          <a:noFill/>
          <a:ln w="9525">
            <a:noFill/>
            <a:miter lim="800000"/>
            <a:headEnd/>
            <a:tailEnd/>
          </a:ln>
          <a:effectLst/>
        </p:spPr>
      </p:pic>
      <p:pic>
        <p:nvPicPr>
          <p:cNvPr id="25" name="Picture 4"/>
          <p:cNvPicPr>
            <a:picLocks noChangeAspect="1" noChangeArrowheads="1"/>
          </p:cNvPicPr>
          <p:nvPr/>
        </p:nvPicPr>
        <p:blipFill>
          <a:blip r:embed="rId3"/>
          <a:srcRect/>
          <a:stretch>
            <a:fillRect/>
          </a:stretch>
        </p:blipFill>
        <p:spPr bwMode="auto">
          <a:xfrm>
            <a:off x="5072066" y="1428735"/>
            <a:ext cx="1428761" cy="1071571"/>
          </a:xfrm>
          <a:prstGeom prst="rect">
            <a:avLst/>
          </a:prstGeom>
          <a:noFill/>
          <a:ln w="9525">
            <a:noFill/>
            <a:miter lim="800000"/>
            <a:headEnd/>
            <a:tailEnd/>
          </a:ln>
          <a:effectLst/>
        </p:spPr>
      </p:pic>
    </p:spTree>
    <p:extLst>
      <p:ext uri="{BB962C8B-B14F-4D97-AF65-F5344CB8AC3E}">
        <p14:creationId xmlns:p14="http://schemas.microsoft.com/office/powerpoint/2010/main" val="335200651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blinds(horizontal)">
                                      <p:cBhvr>
                                        <p:cTn id="7" dur="500"/>
                                        <p:tgtEl>
                                          <p:spTgt spid="33"/>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blinds(horizontal)">
                                      <p:cBhvr>
                                        <p:cTn id="11" dur="500"/>
                                        <p:tgtEl>
                                          <p:spTgt spid="26"/>
                                        </p:tgtEl>
                                      </p:cBhvr>
                                    </p:animEffect>
                                  </p:childTnLst>
                                </p:cTn>
                              </p:par>
                            </p:childTnLst>
                          </p:cTn>
                        </p:par>
                        <p:par>
                          <p:cTn id="12" fill="hold">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blinds(horizontal)">
                                      <p:cBhvr>
                                        <p:cTn id="15" dur="500"/>
                                        <p:tgtEl>
                                          <p:spTgt spid="27"/>
                                        </p:tgtEl>
                                      </p:cBhvr>
                                    </p:animEffect>
                                  </p:childTnLst>
                                </p:cTn>
                              </p:par>
                            </p:childTnLst>
                          </p:cTn>
                        </p:par>
                        <p:par>
                          <p:cTn id="16" fill="hold">
                            <p:stCondLst>
                              <p:cond delay="1500"/>
                            </p:stCondLst>
                            <p:childTnLst>
                              <p:par>
                                <p:cTn id="17" presetID="3" presetClass="entr" presetSubtype="1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blinds(horizontal)">
                                      <p:cBhvr>
                                        <p:cTn id="19" dur="500"/>
                                        <p:tgtEl>
                                          <p:spTgt spid="28"/>
                                        </p:tgtEl>
                                      </p:cBhvr>
                                    </p:animEffect>
                                  </p:childTnLst>
                                </p:cTn>
                              </p:par>
                            </p:childTnLst>
                          </p:cTn>
                        </p:par>
                        <p:par>
                          <p:cTn id="20" fill="hold">
                            <p:stCondLst>
                              <p:cond delay="2000"/>
                            </p:stCondLst>
                            <p:childTnLst>
                              <p:par>
                                <p:cTn id="21" presetID="53" presetClass="entr" presetSubtype="0" fill="hold" grpId="0" nodeType="afterEffect">
                                  <p:stCondLst>
                                    <p:cond delay="0"/>
                                  </p:stCondLst>
                                  <p:childTnLst>
                                    <p:set>
                                      <p:cBhvr>
                                        <p:cTn id="22" dur="1" fill="hold">
                                          <p:stCondLst>
                                            <p:cond delay="0"/>
                                          </p:stCondLst>
                                        </p:cTn>
                                        <p:tgtEl>
                                          <p:spTgt spid="40"/>
                                        </p:tgtEl>
                                        <p:attrNameLst>
                                          <p:attrName>style.visibility</p:attrName>
                                        </p:attrNameLst>
                                      </p:cBhvr>
                                      <p:to>
                                        <p:strVal val="visible"/>
                                      </p:to>
                                    </p:set>
                                    <p:anim calcmode="lin" valueType="num">
                                      <p:cBhvr>
                                        <p:cTn id="23" dur="500" fill="hold"/>
                                        <p:tgtEl>
                                          <p:spTgt spid="40"/>
                                        </p:tgtEl>
                                        <p:attrNameLst>
                                          <p:attrName>ppt_w</p:attrName>
                                        </p:attrNameLst>
                                      </p:cBhvr>
                                      <p:tavLst>
                                        <p:tav tm="0">
                                          <p:val>
                                            <p:fltVal val="0"/>
                                          </p:val>
                                        </p:tav>
                                        <p:tav tm="100000">
                                          <p:val>
                                            <p:strVal val="#ppt_w"/>
                                          </p:val>
                                        </p:tav>
                                      </p:tavLst>
                                    </p:anim>
                                    <p:anim calcmode="lin" valueType="num">
                                      <p:cBhvr>
                                        <p:cTn id="24" dur="500" fill="hold"/>
                                        <p:tgtEl>
                                          <p:spTgt spid="40"/>
                                        </p:tgtEl>
                                        <p:attrNameLst>
                                          <p:attrName>ppt_h</p:attrName>
                                        </p:attrNameLst>
                                      </p:cBhvr>
                                      <p:tavLst>
                                        <p:tav tm="0">
                                          <p:val>
                                            <p:fltVal val="0"/>
                                          </p:val>
                                        </p:tav>
                                        <p:tav tm="100000">
                                          <p:val>
                                            <p:strVal val="#ppt_h"/>
                                          </p:val>
                                        </p:tav>
                                      </p:tavLst>
                                    </p:anim>
                                    <p:animEffect transition="in" filter="fade">
                                      <p:cBhvr>
                                        <p:cTn id="25" dur="500"/>
                                        <p:tgtEl>
                                          <p:spTgt spid="40"/>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nodeType="click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blinds(horizontal)">
                                      <p:cBhvr>
                                        <p:cTn id="30" dur="500"/>
                                        <p:tgtEl>
                                          <p:spTgt spid="34"/>
                                        </p:tgtEl>
                                      </p:cBhvr>
                                    </p:animEffect>
                                  </p:childTnLst>
                                </p:cTn>
                              </p:par>
                            </p:childTnLst>
                          </p:cTn>
                        </p:par>
                        <p:par>
                          <p:cTn id="31" fill="hold">
                            <p:stCondLst>
                              <p:cond delay="500"/>
                            </p:stCondLst>
                            <p:childTnLst>
                              <p:par>
                                <p:cTn id="32" presetID="3" presetClass="entr" presetSubtype="10" fill="hold" nodeType="afterEffect">
                                  <p:stCondLst>
                                    <p:cond delay="0"/>
                                  </p:stCondLst>
                                  <p:childTnLst>
                                    <p:set>
                                      <p:cBhvr>
                                        <p:cTn id="33" dur="1" fill="hold">
                                          <p:stCondLst>
                                            <p:cond delay="0"/>
                                          </p:stCondLst>
                                        </p:cTn>
                                        <p:tgtEl>
                                          <p:spTgt spid="35"/>
                                        </p:tgtEl>
                                        <p:attrNameLst>
                                          <p:attrName>style.visibility</p:attrName>
                                        </p:attrNameLst>
                                      </p:cBhvr>
                                      <p:to>
                                        <p:strVal val="visible"/>
                                      </p:to>
                                    </p:set>
                                    <p:animEffect transition="in" filter="blinds(horizontal)">
                                      <p:cBhvr>
                                        <p:cTn id="34" dur="500"/>
                                        <p:tgtEl>
                                          <p:spTgt spid="35"/>
                                        </p:tgtEl>
                                      </p:cBhvr>
                                    </p:animEffect>
                                  </p:childTnLst>
                                </p:cTn>
                              </p:par>
                            </p:childTnLst>
                          </p:cTn>
                        </p:par>
                        <p:par>
                          <p:cTn id="35" fill="hold">
                            <p:stCondLst>
                              <p:cond delay="1000"/>
                            </p:stCondLst>
                            <p:childTnLst>
                              <p:par>
                                <p:cTn id="36" presetID="3" presetClass="entr" presetSubtype="10"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blinds(horizontal)">
                                      <p:cBhvr>
                                        <p:cTn id="38" dur="500"/>
                                        <p:tgtEl>
                                          <p:spTgt spid="29"/>
                                        </p:tgtEl>
                                      </p:cBhvr>
                                    </p:animEffect>
                                  </p:childTnLst>
                                </p:cTn>
                              </p:par>
                            </p:childTnLst>
                          </p:cTn>
                        </p:par>
                        <p:par>
                          <p:cTn id="39" fill="hold">
                            <p:stCondLst>
                              <p:cond delay="1500"/>
                            </p:stCondLst>
                            <p:childTnLst>
                              <p:par>
                                <p:cTn id="40" presetID="3" presetClass="entr" presetSubtype="10" fill="hold" grpId="0" nodeType="after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blinds(horizontal)">
                                      <p:cBhvr>
                                        <p:cTn id="42" dur="500"/>
                                        <p:tgtEl>
                                          <p:spTgt spid="31"/>
                                        </p:tgtEl>
                                      </p:cBhvr>
                                    </p:animEffect>
                                  </p:childTnLst>
                                </p:cTn>
                              </p:par>
                            </p:childTnLst>
                          </p:cTn>
                        </p:par>
                        <p:par>
                          <p:cTn id="43" fill="hold">
                            <p:stCondLst>
                              <p:cond delay="2000"/>
                            </p:stCondLst>
                            <p:childTnLst>
                              <p:par>
                                <p:cTn id="44" presetID="53" presetClass="entr" presetSubtype="0" fill="hold" grpId="0" nodeType="afterEffect">
                                  <p:stCondLst>
                                    <p:cond delay="0"/>
                                  </p:stCondLst>
                                  <p:childTnLst>
                                    <p:set>
                                      <p:cBhvr>
                                        <p:cTn id="45" dur="1" fill="hold">
                                          <p:stCondLst>
                                            <p:cond delay="0"/>
                                          </p:stCondLst>
                                        </p:cTn>
                                        <p:tgtEl>
                                          <p:spTgt spid="41"/>
                                        </p:tgtEl>
                                        <p:attrNameLst>
                                          <p:attrName>style.visibility</p:attrName>
                                        </p:attrNameLst>
                                      </p:cBhvr>
                                      <p:to>
                                        <p:strVal val="visible"/>
                                      </p:to>
                                    </p:set>
                                    <p:anim calcmode="lin" valueType="num">
                                      <p:cBhvr>
                                        <p:cTn id="46" dur="500" fill="hold"/>
                                        <p:tgtEl>
                                          <p:spTgt spid="41"/>
                                        </p:tgtEl>
                                        <p:attrNameLst>
                                          <p:attrName>ppt_w</p:attrName>
                                        </p:attrNameLst>
                                      </p:cBhvr>
                                      <p:tavLst>
                                        <p:tav tm="0">
                                          <p:val>
                                            <p:fltVal val="0"/>
                                          </p:val>
                                        </p:tav>
                                        <p:tav tm="100000">
                                          <p:val>
                                            <p:strVal val="#ppt_w"/>
                                          </p:val>
                                        </p:tav>
                                      </p:tavLst>
                                    </p:anim>
                                    <p:anim calcmode="lin" valueType="num">
                                      <p:cBhvr>
                                        <p:cTn id="47" dur="500" fill="hold"/>
                                        <p:tgtEl>
                                          <p:spTgt spid="41"/>
                                        </p:tgtEl>
                                        <p:attrNameLst>
                                          <p:attrName>ppt_h</p:attrName>
                                        </p:attrNameLst>
                                      </p:cBhvr>
                                      <p:tavLst>
                                        <p:tav tm="0">
                                          <p:val>
                                            <p:fltVal val="0"/>
                                          </p:val>
                                        </p:tav>
                                        <p:tav tm="100000">
                                          <p:val>
                                            <p:strVal val="#ppt_h"/>
                                          </p:val>
                                        </p:tav>
                                      </p:tavLst>
                                    </p:anim>
                                    <p:animEffect transition="in" filter="fade">
                                      <p:cBhvr>
                                        <p:cTn id="48" dur="500"/>
                                        <p:tgtEl>
                                          <p:spTgt spid="41"/>
                                        </p:tgtEl>
                                      </p:cBhvr>
                                    </p:animEffect>
                                  </p:childTnLst>
                                </p:cTn>
                              </p:par>
                            </p:childTnLst>
                          </p:cTn>
                        </p:par>
                      </p:childTnLst>
                    </p:cTn>
                  </p:par>
                  <p:par>
                    <p:cTn id="49" fill="hold">
                      <p:stCondLst>
                        <p:cond delay="indefinite"/>
                      </p:stCondLst>
                      <p:childTnLst>
                        <p:par>
                          <p:cTn id="50" fill="hold">
                            <p:stCondLst>
                              <p:cond delay="0"/>
                            </p:stCondLst>
                            <p:childTnLst>
                              <p:par>
                                <p:cTn id="51" presetID="3" presetClass="entr" presetSubtype="10" fill="hold" nodeType="clickEffect">
                                  <p:stCondLst>
                                    <p:cond delay="0"/>
                                  </p:stCondLst>
                                  <p:childTnLst>
                                    <p:set>
                                      <p:cBhvr>
                                        <p:cTn id="52" dur="1" fill="hold">
                                          <p:stCondLst>
                                            <p:cond delay="0"/>
                                          </p:stCondLst>
                                        </p:cTn>
                                        <p:tgtEl>
                                          <p:spTgt spid="37"/>
                                        </p:tgtEl>
                                        <p:attrNameLst>
                                          <p:attrName>style.visibility</p:attrName>
                                        </p:attrNameLst>
                                      </p:cBhvr>
                                      <p:to>
                                        <p:strVal val="visible"/>
                                      </p:to>
                                    </p:set>
                                    <p:animEffect transition="in" filter="blinds(horizontal)">
                                      <p:cBhvr>
                                        <p:cTn id="53" dur="500"/>
                                        <p:tgtEl>
                                          <p:spTgt spid="37"/>
                                        </p:tgtEl>
                                      </p:cBhvr>
                                    </p:animEffect>
                                  </p:childTnLst>
                                </p:cTn>
                              </p:par>
                            </p:childTnLst>
                          </p:cTn>
                        </p:par>
                        <p:par>
                          <p:cTn id="54" fill="hold">
                            <p:stCondLst>
                              <p:cond delay="500"/>
                            </p:stCondLst>
                            <p:childTnLst>
                              <p:par>
                                <p:cTn id="55" presetID="3" presetClass="entr" presetSubtype="10" fill="hold" nodeType="after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blinds(horizontal)">
                                      <p:cBhvr>
                                        <p:cTn id="57" dur="500"/>
                                        <p:tgtEl>
                                          <p:spTgt spid="36"/>
                                        </p:tgtEl>
                                      </p:cBhvr>
                                    </p:animEffect>
                                  </p:childTnLst>
                                </p:cTn>
                              </p:par>
                            </p:childTnLst>
                          </p:cTn>
                        </p:par>
                        <p:par>
                          <p:cTn id="58" fill="hold">
                            <p:stCondLst>
                              <p:cond delay="1000"/>
                            </p:stCondLst>
                            <p:childTnLst>
                              <p:par>
                                <p:cTn id="59" presetID="3" presetClass="entr" presetSubtype="10" fill="hold" grpId="0" nodeType="afterEffect">
                                  <p:stCondLst>
                                    <p:cond delay="0"/>
                                  </p:stCondLst>
                                  <p:childTnLst>
                                    <p:set>
                                      <p:cBhvr>
                                        <p:cTn id="60" dur="1" fill="hold">
                                          <p:stCondLst>
                                            <p:cond delay="0"/>
                                          </p:stCondLst>
                                        </p:cTn>
                                        <p:tgtEl>
                                          <p:spTgt spid="30"/>
                                        </p:tgtEl>
                                        <p:attrNameLst>
                                          <p:attrName>style.visibility</p:attrName>
                                        </p:attrNameLst>
                                      </p:cBhvr>
                                      <p:to>
                                        <p:strVal val="visible"/>
                                      </p:to>
                                    </p:set>
                                    <p:animEffect transition="in" filter="blinds(horizontal)">
                                      <p:cBhvr>
                                        <p:cTn id="61" dur="500"/>
                                        <p:tgtEl>
                                          <p:spTgt spid="30"/>
                                        </p:tgtEl>
                                      </p:cBhvr>
                                    </p:animEffect>
                                  </p:childTnLst>
                                </p:cTn>
                              </p:par>
                            </p:childTnLst>
                          </p:cTn>
                        </p:par>
                        <p:par>
                          <p:cTn id="62" fill="hold">
                            <p:stCondLst>
                              <p:cond delay="1500"/>
                            </p:stCondLst>
                            <p:childTnLst>
                              <p:par>
                                <p:cTn id="63" presetID="3" presetClass="entr" presetSubtype="10" fill="hold" grpId="0" nodeType="afterEffect">
                                  <p:stCondLst>
                                    <p:cond delay="0"/>
                                  </p:stCondLst>
                                  <p:childTnLst>
                                    <p:set>
                                      <p:cBhvr>
                                        <p:cTn id="64" dur="1" fill="hold">
                                          <p:stCondLst>
                                            <p:cond delay="0"/>
                                          </p:stCondLst>
                                        </p:cTn>
                                        <p:tgtEl>
                                          <p:spTgt spid="32"/>
                                        </p:tgtEl>
                                        <p:attrNameLst>
                                          <p:attrName>style.visibility</p:attrName>
                                        </p:attrNameLst>
                                      </p:cBhvr>
                                      <p:to>
                                        <p:strVal val="visible"/>
                                      </p:to>
                                    </p:set>
                                    <p:animEffect transition="in" filter="blinds(horizontal)">
                                      <p:cBhvr>
                                        <p:cTn id="65" dur="500"/>
                                        <p:tgtEl>
                                          <p:spTgt spid="32"/>
                                        </p:tgtEl>
                                      </p:cBhvr>
                                    </p:animEffect>
                                  </p:childTnLst>
                                </p:cTn>
                              </p:par>
                            </p:childTnLst>
                          </p:cTn>
                        </p:par>
                        <p:par>
                          <p:cTn id="66" fill="hold">
                            <p:stCondLst>
                              <p:cond delay="2000"/>
                            </p:stCondLst>
                            <p:childTnLst>
                              <p:par>
                                <p:cTn id="67" presetID="53" presetClass="entr" presetSubtype="0" fill="hold" grpId="0" nodeType="afterEffect">
                                  <p:stCondLst>
                                    <p:cond delay="0"/>
                                  </p:stCondLst>
                                  <p:childTnLst>
                                    <p:set>
                                      <p:cBhvr>
                                        <p:cTn id="68" dur="1" fill="hold">
                                          <p:stCondLst>
                                            <p:cond delay="0"/>
                                          </p:stCondLst>
                                        </p:cTn>
                                        <p:tgtEl>
                                          <p:spTgt spid="42"/>
                                        </p:tgtEl>
                                        <p:attrNameLst>
                                          <p:attrName>style.visibility</p:attrName>
                                        </p:attrNameLst>
                                      </p:cBhvr>
                                      <p:to>
                                        <p:strVal val="visible"/>
                                      </p:to>
                                    </p:set>
                                    <p:anim calcmode="lin" valueType="num">
                                      <p:cBhvr>
                                        <p:cTn id="69" dur="500" fill="hold"/>
                                        <p:tgtEl>
                                          <p:spTgt spid="42"/>
                                        </p:tgtEl>
                                        <p:attrNameLst>
                                          <p:attrName>ppt_w</p:attrName>
                                        </p:attrNameLst>
                                      </p:cBhvr>
                                      <p:tavLst>
                                        <p:tav tm="0">
                                          <p:val>
                                            <p:fltVal val="0"/>
                                          </p:val>
                                        </p:tav>
                                        <p:tav tm="100000">
                                          <p:val>
                                            <p:strVal val="#ppt_w"/>
                                          </p:val>
                                        </p:tav>
                                      </p:tavLst>
                                    </p:anim>
                                    <p:anim calcmode="lin" valueType="num">
                                      <p:cBhvr>
                                        <p:cTn id="70" dur="500" fill="hold"/>
                                        <p:tgtEl>
                                          <p:spTgt spid="42"/>
                                        </p:tgtEl>
                                        <p:attrNameLst>
                                          <p:attrName>ppt_h</p:attrName>
                                        </p:attrNameLst>
                                      </p:cBhvr>
                                      <p:tavLst>
                                        <p:tav tm="0">
                                          <p:val>
                                            <p:fltVal val="0"/>
                                          </p:val>
                                        </p:tav>
                                        <p:tav tm="100000">
                                          <p:val>
                                            <p:strVal val="#ppt_h"/>
                                          </p:val>
                                        </p:tav>
                                      </p:tavLst>
                                    </p:anim>
                                    <p:animEffect transition="in" filter="fade">
                                      <p:cBhvr>
                                        <p:cTn id="71"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p:bldP spid="29" grpId="0" animBg="1"/>
      <p:bldP spid="30" grpId="0" animBg="1"/>
      <p:bldP spid="31" grpId="0"/>
      <p:bldP spid="32" grpId="0"/>
      <p:bldP spid="40" grpId="0" animBg="1"/>
      <p:bldP spid="41" grpId="0" animBg="1"/>
      <p:bldP spid="4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AutoShape 43"/>
          <p:cNvSpPr>
            <a:spLocks noChangeArrowheads="1"/>
          </p:cNvSpPr>
          <p:nvPr/>
        </p:nvSpPr>
        <p:spPr bwMode="auto">
          <a:xfrm>
            <a:off x="6324020" y="1534828"/>
            <a:ext cx="400050" cy="3816424"/>
          </a:xfrm>
          <a:prstGeom prst="downArrow">
            <a:avLst>
              <a:gd name="adj1" fmla="val 50000"/>
              <a:gd name="adj2" fmla="val 104613"/>
            </a:avLst>
          </a:prstGeom>
          <a:solidFill>
            <a:schemeClr val="accent1">
              <a:lumMod val="60000"/>
              <a:lumOff val="40000"/>
            </a:schemeClr>
          </a:solidFill>
          <a:ln w="9525">
            <a:noFill/>
            <a:miter lim="800000"/>
            <a:headEnd/>
            <a:tailEnd/>
          </a:ln>
        </p:spPr>
        <p:txBody>
          <a:bodyPr vert="eaVert" wrap="none" anchor="ctr"/>
          <a:lstStyle/>
          <a:p>
            <a:endParaRPr lang="de-DE" sz="1400">
              <a:solidFill>
                <a:schemeClr val="bg1"/>
              </a:solidFill>
              <a:ea typeface="MS PGothic" pitchFamily="34" charset="-128"/>
            </a:endParaRPr>
          </a:p>
        </p:txBody>
      </p:sp>
      <p:sp>
        <p:nvSpPr>
          <p:cNvPr id="80" name="AutoShape 42"/>
          <p:cNvSpPr>
            <a:spLocks noChangeArrowheads="1"/>
          </p:cNvSpPr>
          <p:nvPr/>
        </p:nvSpPr>
        <p:spPr bwMode="auto">
          <a:xfrm>
            <a:off x="5111384" y="1683579"/>
            <a:ext cx="400050" cy="3473593"/>
          </a:xfrm>
          <a:prstGeom prst="downArrow">
            <a:avLst>
              <a:gd name="adj1" fmla="val 50000"/>
              <a:gd name="adj2" fmla="val 117039"/>
            </a:avLst>
          </a:prstGeom>
          <a:solidFill>
            <a:schemeClr val="accent1">
              <a:lumMod val="60000"/>
              <a:lumOff val="40000"/>
            </a:schemeClr>
          </a:solidFill>
          <a:ln w="9525">
            <a:noFill/>
            <a:miter lim="800000"/>
            <a:headEnd/>
            <a:tailEnd/>
          </a:ln>
        </p:spPr>
        <p:txBody>
          <a:bodyPr vert="eaVert" wrap="none" anchor="ctr"/>
          <a:lstStyle/>
          <a:p>
            <a:endParaRPr lang="de-DE" sz="1400">
              <a:solidFill>
                <a:schemeClr val="bg1"/>
              </a:solidFill>
              <a:ea typeface="MS PGothic" pitchFamily="34" charset="-128"/>
            </a:endParaRPr>
          </a:p>
        </p:txBody>
      </p:sp>
      <p:sp>
        <p:nvSpPr>
          <p:cNvPr id="79" name="AutoShape 41"/>
          <p:cNvSpPr>
            <a:spLocks noChangeArrowheads="1"/>
          </p:cNvSpPr>
          <p:nvPr/>
        </p:nvSpPr>
        <p:spPr bwMode="auto">
          <a:xfrm>
            <a:off x="3858794" y="1683574"/>
            <a:ext cx="400050" cy="2382728"/>
          </a:xfrm>
          <a:prstGeom prst="downArrow">
            <a:avLst>
              <a:gd name="adj1" fmla="val 50000"/>
              <a:gd name="adj2" fmla="val 101860"/>
            </a:avLst>
          </a:prstGeom>
          <a:solidFill>
            <a:schemeClr val="accent1">
              <a:lumMod val="60000"/>
              <a:lumOff val="40000"/>
            </a:schemeClr>
          </a:solidFill>
          <a:ln w="9525">
            <a:noFill/>
            <a:miter lim="800000"/>
            <a:headEnd/>
            <a:tailEnd/>
          </a:ln>
        </p:spPr>
        <p:txBody>
          <a:bodyPr vert="eaVert" wrap="none" anchor="ctr"/>
          <a:lstStyle/>
          <a:p>
            <a:endParaRPr lang="de-DE" sz="1400">
              <a:solidFill>
                <a:schemeClr val="bg1"/>
              </a:solidFill>
              <a:ea typeface="MS PGothic" pitchFamily="34" charset="-128"/>
            </a:endParaRPr>
          </a:p>
        </p:txBody>
      </p:sp>
      <p:pic>
        <p:nvPicPr>
          <p:cNvPr id="3" name="Grafik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503707" y="2796694"/>
            <a:ext cx="1014290" cy="1352387"/>
          </a:xfrm>
          <a:prstGeom prst="rect">
            <a:avLst/>
          </a:prstGeom>
        </p:spPr>
      </p:pic>
      <p:sp>
        <p:nvSpPr>
          <p:cNvPr id="85" name="Text Box 47"/>
          <p:cNvSpPr txBox="1">
            <a:spLocks noChangeArrowheads="1"/>
          </p:cNvSpPr>
          <p:nvPr/>
        </p:nvSpPr>
        <p:spPr bwMode="auto">
          <a:xfrm>
            <a:off x="3896959" y="3536943"/>
            <a:ext cx="357188" cy="184666"/>
          </a:xfrm>
          <a:prstGeom prst="rect">
            <a:avLst/>
          </a:prstGeom>
          <a:noFill/>
          <a:ln w="9525">
            <a:noFill/>
            <a:miter lim="800000"/>
            <a:headEnd/>
            <a:tailEnd/>
          </a:ln>
        </p:spPr>
        <p:txBody>
          <a:bodyPr wrap="square" lIns="0" tIns="0" rIns="0" bIns="0">
            <a:spAutoFit/>
          </a:bodyPr>
          <a:lstStyle/>
          <a:p>
            <a:pPr>
              <a:spcBef>
                <a:spcPct val="50000"/>
              </a:spcBef>
            </a:pPr>
            <a:r>
              <a:rPr lang="de-DE" sz="1200" b="1" dirty="0">
                <a:solidFill>
                  <a:srgbClr val="CD0921"/>
                </a:solidFill>
                <a:ea typeface="MS PGothic" pitchFamily="34" charset="-128"/>
              </a:rPr>
              <a:t>55%</a:t>
            </a:r>
          </a:p>
        </p:txBody>
      </p:sp>
      <p:sp>
        <p:nvSpPr>
          <p:cNvPr id="2" name="Titel 1"/>
          <p:cNvSpPr>
            <a:spLocks noGrp="1"/>
          </p:cNvSpPr>
          <p:nvPr>
            <p:ph type="title"/>
          </p:nvPr>
        </p:nvSpPr>
        <p:spPr/>
        <p:txBody>
          <a:bodyPr>
            <a:normAutofit/>
          </a:bodyPr>
          <a:lstStyle/>
          <a:p>
            <a:pPr>
              <a:defRPr/>
            </a:pPr>
            <a:r>
              <a:rPr lang="en-US" sz="3200" b="1" dirty="0">
                <a:solidFill>
                  <a:srgbClr val="00B0F0"/>
                </a:solidFill>
              </a:rPr>
              <a:t>Economies </a:t>
            </a:r>
            <a:r>
              <a:rPr lang="en-US" sz="3200" b="1" dirty="0" err="1">
                <a:solidFill>
                  <a:srgbClr val="00B0F0"/>
                </a:solidFill>
              </a:rPr>
              <a:t>d’énergie</a:t>
            </a:r>
            <a:r>
              <a:rPr lang="en-US" sz="3200" b="1" dirty="0">
                <a:solidFill>
                  <a:srgbClr val="00B0F0"/>
                </a:solidFill>
              </a:rPr>
              <a:t> possible</a:t>
            </a:r>
          </a:p>
        </p:txBody>
      </p:sp>
      <p:sp>
        <p:nvSpPr>
          <p:cNvPr id="4" name="Line 22"/>
          <p:cNvSpPr>
            <a:spLocks noChangeShapeType="1"/>
          </p:cNvSpPr>
          <p:nvPr/>
        </p:nvSpPr>
        <p:spPr bwMode="auto">
          <a:xfrm flipV="1">
            <a:off x="2249742" y="1412781"/>
            <a:ext cx="0" cy="4594865"/>
          </a:xfrm>
          <a:prstGeom prst="line">
            <a:avLst/>
          </a:prstGeom>
          <a:noFill/>
          <a:ln w="22225">
            <a:solidFill>
              <a:schemeClr val="bg2">
                <a:lumMod val="50000"/>
              </a:schemeClr>
            </a:solidFill>
            <a:round/>
            <a:headEnd/>
            <a:tailEnd type="triangle" w="med" len="med"/>
          </a:ln>
        </p:spPr>
        <p:txBody>
          <a:bodyPr/>
          <a:lstStyle/>
          <a:p>
            <a:endParaRPr lang="de-DE"/>
          </a:p>
        </p:txBody>
      </p:sp>
      <p:sp>
        <p:nvSpPr>
          <p:cNvPr id="5" name="Text Box 25"/>
          <p:cNvSpPr txBox="1">
            <a:spLocks noChangeArrowheads="1"/>
          </p:cNvSpPr>
          <p:nvPr/>
        </p:nvSpPr>
        <p:spPr bwMode="auto">
          <a:xfrm rot="-5400000">
            <a:off x="937369" y="2761380"/>
            <a:ext cx="2332849" cy="276999"/>
          </a:xfrm>
          <a:prstGeom prst="rect">
            <a:avLst/>
          </a:prstGeom>
          <a:noFill/>
          <a:ln w="9525">
            <a:noFill/>
            <a:miter lim="800000"/>
            <a:headEnd/>
            <a:tailEnd/>
          </a:ln>
        </p:spPr>
        <p:txBody>
          <a:bodyPr wrap="square">
            <a:spAutoFit/>
          </a:bodyPr>
          <a:lstStyle/>
          <a:p>
            <a:pPr>
              <a:spcBef>
                <a:spcPct val="50000"/>
              </a:spcBef>
            </a:pPr>
            <a:r>
              <a:rPr lang="fr-FR" sz="1200" dirty="0">
                <a:ea typeface="MS PGothic" pitchFamily="34" charset="-128"/>
              </a:rPr>
              <a:t>Consommation journalière</a:t>
            </a:r>
            <a:endParaRPr lang="de-DE" sz="1200" dirty="0">
              <a:ea typeface="MS PGothic" pitchFamily="34" charset="-128"/>
            </a:endParaRPr>
          </a:p>
        </p:txBody>
      </p:sp>
      <p:sp>
        <p:nvSpPr>
          <p:cNvPr id="6" name="Text Box 27"/>
          <p:cNvSpPr txBox="1">
            <a:spLocks noChangeArrowheads="1"/>
          </p:cNvSpPr>
          <p:nvPr/>
        </p:nvSpPr>
        <p:spPr bwMode="auto">
          <a:xfrm>
            <a:off x="1785918" y="1642354"/>
            <a:ext cx="490060" cy="246221"/>
          </a:xfrm>
          <a:prstGeom prst="rect">
            <a:avLst/>
          </a:prstGeom>
          <a:noFill/>
          <a:ln w="9525">
            <a:noFill/>
            <a:miter lim="800000"/>
            <a:headEnd/>
            <a:tailEnd/>
          </a:ln>
        </p:spPr>
        <p:txBody>
          <a:bodyPr wrap="square">
            <a:spAutoFit/>
          </a:bodyPr>
          <a:lstStyle/>
          <a:p>
            <a:pPr>
              <a:spcBef>
                <a:spcPct val="50000"/>
              </a:spcBef>
            </a:pPr>
            <a:r>
              <a:rPr lang="de-DE" sz="1000" b="1" dirty="0">
                <a:solidFill>
                  <a:schemeClr val="hlink"/>
                </a:solidFill>
                <a:ea typeface="MS PGothic" pitchFamily="34" charset="-128"/>
              </a:rPr>
              <a:t>100%</a:t>
            </a:r>
          </a:p>
        </p:txBody>
      </p:sp>
      <p:sp>
        <p:nvSpPr>
          <p:cNvPr id="31" name="Text Box 59"/>
          <p:cNvSpPr txBox="1">
            <a:spLocks noChangeArrowheads="1"/>
          </p:cNvSpPr>
          <p:nvPr/>
        </p:nvSpPr>
        <p:spPr bwMode="auto">
          <a:xfrm>
            <a:off x="2531328" y="5935633"/>
            <a:ext cx="568828" cy="369888"/>
          </a:xfrm>
          <a:prstGeom prst="rect">
            <a:avLst/>
          </a:prstGeom>
          <a:noFill/>
          <a:ln w="9525">
            <a:noFill/>
            <a:miter lim="800000"/>
            <a:headEnd/>
            <a:tailEnd/>
          </a:ln>
        </p:spPr>
        <p:txBody>
          <a:bodyPr wrap="square">
            <a:spAutoFit/>
          </a:bodyPr>
          <a:lstStyle/>
          <a:p>
            <a:pPr>
              <a:spcBef>
                <a:spcPct val="50000"/>
              </a:spcBef>
            </a:pPr>
            <a:r>
              <a:rPr lang="de-DE" altLang="de-DE" b="1" dirty="0">
                <a:solidFill>
                  <a:srgbClr val="FF0000"/>
                </a:solidFill>
              </a:rPr>
              <a:t>-- </a:t>
            </a:r>
          </a:p>
        </p:txBody>
      </p:sp>
      <p:sp>
        <p:nvSpPr>
          <p:cNvPr id="32" name="Text Box 60"/>
          <p:cNvSpPr txBox="1">
            <a:spLocks noChangeArrowheads="1"/>
          </p:cNvSpPr>
          <p:nvPr/>
        </p:nvSpPr>
        <p:spPr bwMode="auto">
          <a:xfrm>
            <a:off x="3815345" y="5935633"/>
            <a:ext cx="324789" cy="369888"/>
          </a:xfrm>
          <a:prstGeom prst="rect">
            <a:avLst/>
          </a:prstGeom>
          <a:noFill/>
          <a:ln w="9525">
            <a:noFill/>
            <a:miter lim="800000"/>
            <a:headEnd/>
            <a:tailEnd/>
          </a:ln>
        </p:spPr>
        <p:txBody>
          <a:bodyPr wrap="square">
            <a:spAutoFit/>
          </a:bodyPr>
          <a:lstStyle/>
          <a:p>
            <a:pPr>
              <a:spcBef>
                <a:spcPct val="50000"/>
              </a:spcBef>
            </a:pPr>
            <a:r>
              <a:rPr lang="de-DE" altLang="de-DE" b="1">
                <a:solidFill>
                  <a:srgbClr val="FF0000"/>
                </a:solidFill>
              </a:rPr>
              <a:t>- </a:t>
            </a:r>
          </a:p>
        </p:txBody>
      </p:sp>
      <p:sp>
        <p:nvSpPr>
          <p:cNvPr id="38" name="Text Box 65"/>
          <p:cNvSpPr txBox="1">
            <a:spLocks noChangeArrowheads="1"/>
          </p:cNvSpPr>
          <p:nvPr/>
        </p:nvSpPr>
        <p:spPr bwMode="auto">
          <a:xfrm>
            <a:off x="6192181" y="5935633"/>
            <a:ext cx="324788" cy="369888"/>
          </a:xfrm>
          <a:prstGeom prst="rect">
            <a:avLst/>
          </a:prstGeom>
          <a:noFill/>
          <a:ln w="9525">
            <a:noFill/>
            <a:miter lim="800000"/>
            <a:headEnd/>
            <a:tailEnd/>
          </a:ln>
        </p:spPr>
        <p:txBody>
          <a:bodyPr wrap="square">
            <a:spAutoFit/>
          </a:bodyPr>
          <a:lstStyle/>
          <a:p>
            <a:pPr>
              <a:spcBef>
                <a:spcPct val="50000"/>
              </a:spcBef>
            </a:pPr>
            <a:r>
              <a:rPr lang="de-DE" altLang="de-DE" b="1" dirty="0">
                <a:solidFill>
                  <a:srgbClr val="00FF00"/>
                </a:solidFill>
              </a:rPr>
              <a:t>+</a:t>
            </a:r>
          </a:p>
        </p:txBody>
      </p:sp>
      <p:sp>
        <p:nvSpPr>
          <p:cNvPr id="39" name="Text Box 66"/>
          <p:cNvSpPr txBox="1">
            <a:spLocks noChangeArrowheads="1"/>
          </p:cNvSpPr>
          <p:nvPr/>
        </p:nvSpPr>
        <p:spPr bwMode="auto">
          <a:xfrm>
            <a:off x="5004050" y="5935633"/>
            <a:ext cx="324789" cy="369888"/>
          </a:xfrm>
          <a:prstGeom prst="rect">
            <a:avLst/>
          </a:prstGeom>
          <a:noFill/>
          <a:ln w="9525">
            <a:noFill/>
            <a:miter lim="800000"/>
            <a:headEnd/>
            <a:tailEnd/>
          </a:ln>
        </p:spPr>
        <p:txBody>
          <a:bodyPr wrap="square">
            <a:spAutoFit/>
          </a:bodyPr>
          <a:lstStyle/>
          <a:p>
            <a:pPr>
              <a:spcBef>
                <a:spcPct val="50000"/>
              </a:spcBef>
            </a:pPr>
            <a:r>
              <a:rPr lang="de-DE" altLang="de-DE" b="1" dirty="0">
                <a:solidFill>
                  <a:srgbClr val="00FF00"/>
                </a:solidFill>
              </a:rPr>
              <a:t>+</a:t>
            </a:r>
          </a:p>
        </p:txBody>
      </p:sp>
      <p:sp>
        <p:nvSpPr>
          <p:cNvPr id="50" name="Rechteck 49"/>
          <p:cNvSpPr/>
          <p:nvPr/>
        </p:nvSpPr>
        <p:spPr bwMode="auto">
          <a:xfrm>
            <a:off x="2357757" y="1714489"/>
            <a:ext cx="1058113" cy="4288662"/>
          </a:xfrm>
          <a:prstGeom prst="rect">
            <a:avLst/>
          </a:prstGeom>
          <a:solidFill>
            <a:schemeClr val="tx2"/>
          </a:solidFill>
          <a:ln w="12700" cap="flat" cmpd="sng" algn="ctr">
            <a:noFill/>
            <a:prstDash val="solid"/>
            <a:round/>
            <a:headEnd type="none" w="med" len="med"/>
            <a:tailEnd type="none" w="med" len="med"/>
          </a:ln>
          <a:effectLst>
            <a:outerShdw blurRad="50800" dist="38100" algn="l" rotWithShape="0">
              <a:prstClr val="black">
                <a:alpha val="40000"/>
              </a:prstClr>
            </a:outerShdw>
          </a:effectLst>
        </p:spPr>
        <p:txBody>
          <a:bodyPr vert="horz" wrap="none" lIns="90000" tIns="46800" rIns="90000" bIns="46800" numCol="1" rtlCol="0" anchor="ctr" anchorCtr="0" compatLnSpc="1">
            <a:prstTxWarp prst="textNoShape">
              <a:avLst/>
            </a:prstTxWarp>
          </a:bodyPr>
          <a:lstStyle/>
          <a:p>
            <a:pPr>
              <a:lnSpc>
                <a:spcPct val="110000"/>
              </a:lnSpc>
            </a:pPr>
            <a:endParaRPr lang="de-DE" sz="1600"/>
          </a:p>
        </p:txBody>
      </p:sp>
      <p:sp>
        <p:nvSpPr>
          <p:cNvPr id="53" name="Rechteck 52"/>
          <p:cNvSpPr/>
          <p:nvPr/>
        </p:nvSpPr>
        <p:spPr bwMode="auto">
          <a:xfrm>
            <a:off x="3526405" y="4106899"/>
            <a:ext cx="1058113" cy="1892191"/>
          </a:xfrm>
          <a:prstGeom prst="rect">
            <a:avLst/>
          </a:prstGeom>
          <a:solidFill>
            <a:schemeClr val="tx2"/>
          </a:solidFill>
          <a:ln w="12700" cap="flat" cmpd="sng" algn="ctr">
            <a:noFill/>
            <a:prstDash val="solid"/>
            <a:round/>
            <a:headEnd type="none" w="med" len="med"/>
            <a:tailEnd type="none" w="med" len="med"/>
          </a:ln>
          <a:effectLst>
            <a:outerShdw blurRad="50800" dist="38100" algn="l" rotWithShape="0">
              <a:prstClr val="black">
                <a:alpha val="40000"/>
              </a:prstClr>
            </a:outerShdw>
          </a:effectLst>
        </p:spPr>
        <p:txBody>
          <a:bodyPr vert="horz" wrap="none" lIns="90000" tIns="46800" rIns="90000" bIns="46800" numCol="1" rtlCol="0" anchor="ctr" anchorCtr="0" compatLnSpc="1">
            <a:prstTxWarp prst="textNoShape">
              <a:avLst/>
            </a:prstTxWarp>
          </a:bodyPr>
          <a:lstStyle/>
          <a:p>
            <a:pPr>
              <a:lnSpc>
                <a:spcPct val="110000"/>
              </a:lnSpc>
            </a:pPr>
            <a:endParaRPr lang="de-DE" sz="1600"/>
          </a:p>
        </p:txBody>
      </p:sp>
      <p:sp>
        <p:nvSpPr>
          <p:cNvPr id="54" name="Text Box 30"/>
          <p:cNvSpPr txBox="1">
            <a:spLocks noChangeArrowheads="1"/>
          </p:cNvSpPr>
          <p:nvPr/>
        </p:nvSpPr>
        <p:spPr bwMode="auto">
          <a:xfrm>
            <a:off x="2375281" y="5072074"/>
            <a:ext cx="1017992" cy="723275"/>
          </a:xfrm>
          <a:prstGeom prst="rect">
            <a:avLst/>
          </a:prstGeom>
          <a:noFill/>
          <a:ln w="9525">
            <a:noFill/>
            <a:miter lim="800000"/>
            <a:headEnd/>
            <a:tailEnd/>
          </a:ln>
        </p:spPr>
        <p:txBody>
          <a:bodyPr wrap="square" lIns="0" tIns="0" rIns="0" bIns="0">
            <a:spAutoFit/>
          </a:bodyPr>
          <a:lstStyle/>
          <a:p>
            <a:pPr algn="l">
              <a:spcBef>
                <a:spcPts val="0"/>
              </a:spcBef>
            </a:pPr>
            <a:r>
              <a:rPr lang="de-DE" sz="1200" b="1" dirty="0">
                <a:solidFill>
                  <a:schemeClr val="accent1"/>
                </a:solidFill>
                <a:ea typeface="MS PGothic" pitchFamily="34" charset="-128"/>
              </a:rPr>
              <a:t>Technologie obsolète </a:t>
            </a:r>
            <a:r>
              <a:rPr lang="de-DE" sz="1100" b="1" dirty="0">
                <a:solidFill>
                  <a:schemeClr val="accent1"/>
                </a:solidFill>
                <a:ea typeface="MS PGothic" pitchFamily="34" charset="-128"/>
              </a:rPr>
              <a:t>SHP 250-150 - 100 W</a:t>
            </a:r>
          </a:p>
          <a:p>
            <a:pPr algn="l">
              <a:spcBef>
                <a:spcPts val="0"/>
              </a:spcBef>
            </a:pPr>
            <a:endParaRPr lang="de-DE" sz="1200" b="1" dirty="0">
              <a:solidFill>
                <a:schemeClr val="accent1"/>
              </a:solidFill>
              <a:ea typeface="MS PGothic" pitchFamily="34" charset="-128"/>
            </a:endParaRPr>
          </a:p>
        </p:txBody>
      </p:sp>
      <p:sp>
        <p:nvSpPr>
          <p:cNvPr id="55" name="Text Box 30"/>
          <p:cNvSpPr txBox="1">
            <a:spLocks noChangeArrowheads="1"/>
          </p:cNvSpPr>
          <p:nvPr/>
        </p:nvSpPr>
        <p:spPr bwMode="auto">
          <a:xfrm>
            <a:off x="3571868" y="4643446"/>
            <a:ext cx="1000132" cy="1292662"/>
          </a:xfrm>
          <a:prstGeom prst="rect">
            <a:avLst/>
          </a:prstGeom>
          <a:noFill/>
          <a:ln w="9525">
            <a:noFill/>
            <a:miter lim="800000"/>
            <a:headEnd/>
            <a:tailEnd/>
          </a:ln>
        </p:spPr>
        <p:txBody>
          <a:bodyPr wrap="square" lIns="0" tIns="0" rIns="0" bIns="0">
            <a:spAutoFit/>
          </a:bodyPr>
          <a:lstStyle/>
          <a:p>
            <a:pPr algn="l">
              <a:spcBef>
                <a:spcPts val="0"/>
              </a:spcBef>
            </a:pPr>
            <a:r>
              <a:rPr lang="en-US" sz="1200" b="1" dirty="0">
                <a:solidFill>
                  <a:schemeClr val="accent1"/>
                </a:solidFill>
                <a:ea typeface="MS PGothic" pitchFamily="34" charset="-128"/>
              </a:rPr>
              <a:t>Luminaire </a:t>
            </a:r>
            <a:r>
              <a:rPr lang="en-US" sz="1200" b="1" dirty="0" err="1">
                <a:solidFill>
                  <a:schemeClr val="accent1"/>
                </a:solidFill>
                <a:ea typeface="MS PGothic" pitchFamily="34" charset="-128"/>
              </a:rPr>
              <a:t>conventionnel</a:t>
            </a:r>
            <a:endParaRPr lang="en-US" sz="1200" b="1" dirty="0">
              <a:solidFill>
                <a:schemeClr val="accent1"/>
              </a:solidFill>
              <a:ea typeface="MS PGothic" pitchFamily="34" charset="-128"/>
            </a:endParaRPr>
          </a:p>
          <a:p>
            <a:pPr algn="l">
              <a:spcBef>
                <a:spcPts val="0"/>
              </a:spcBef>
            </a:pPr>
            <a:r>
              <a:rPr lang="en-US" sz="1200" b="1" dirty="0">
                <a:solidFill>
                  <a:schemeClr val="accent1"/>
                </a:solidFill>
                <a:ea typeface="MS PGothic" pitchFamily="34" charset="-128"/>
              </a:rPr>
              <a:t>(</a:t>
            </a:r>
            <a:r>
              <a:rPr lang="en-US" sz="1200" b="1" dirty="0" err="1">
                <a:solidFill>
                  <a:schemeClr val="accent1"/>
                </a:solidFill>
                <a:ea typeface="MS PGothic" pitchFamily="34" charset="-128"/>
              </a:rPr>
              <a:t>Iodure</a:t>
            </a:r>
            <a:r>
              <a:rPr lang="en-US" sz="1200" b="1" dirty="0">
                <a:solidFill>
                  <a:schemeClr val="accent1"/>
                </a:solidFill>
                <a:ea typeface="MS PGothic" pitchFamily="34" charset="-128"/>
              </a:rPr>
              <a:t> </a:t>
            </a:r>
            <a:r>
              <a:rPr lang="en-US" sz="1200" b="1" dirty="0" err="1">
                <a:solidFill>
                  <a:schemeClr val="accent1"/>
                </a:solidFill>
                <a:ea typeface="MS PGothic" pitchFamily="34" charset="-128"/>
              </a:rPr>
              <a:t>metallique</a:t>
            </a:r>
            <a:r>
              <a:rPr lang="en-US" sz="1200" b="1" dirty="0">
                <a:solidFill>
                  <a:schemeClr val="accent1"/>
                </a:solidFill>
                <a:ea typeface="MS PGothic" pitchFamily="34" charset="-128"/>
              </a:rPr>
              <a:t> 70W)</a:t>
            </a:r>
          </a:p>
          <a:p>
            <a:pPr algn="l">
              <a:spcBef>
                <a:spcPts val="0"/>
              </a:spcBef>
            </a:pPr>
            <a:r>
              <a:rPr lang="en-US" sz="1200" b="1" dirty="0">
                <a:solidFill>
                  <a:schemeClr val="accent1"/>
                </a:solidFill>
                <a:ea typeface="MS PGothic" pitchFamily="34" charset="-128"/>
              </a:rPr>
              <a:t>100/50%</a:t>
            </a:r>
          </a:p>
          <a:p>
            <a:pPr algn="l">
              <a:spcBef>
                <a:spcPts val="0"/>
              </a:spcBef>
            </a:pPr>
            <a:endParaRPr lang="de-DE" sz="1200" b="1" dirty="0">
              <a:solidFill>
                <a:schemeClr val="accent1"/>
              </a:solidFill>
              <a:ea typeface="MS PGothic" pitchFamily="34" charset="-128"/>
            </a:endParaRPr>
          </a:p>
        </p:txBody>
      </p:sp>
      <p:sp>
        <p:nvSpPr>
          <p:cNvPr id="71" name="Rechteck 70"/>
          <p:cNvSpPr/>
          <p:nvPr/>
        </p:nvSpPr>
        <p:spPr bwMode="auto">
          <a:xfrm>
            <a:off x="5871717" y="5357826"/>
            <a:ext cx="1161130" cy="631445"/>
          </a:xfrm>
          <a:prstGeom prst="rect">
            <a:avLst/>
          </a:prstGeom>
          <a:solidFill>
            <a:schemeClr val="tx2"/>
          </a:solidFill>
          <a:ln w="12700" cap="flat" cmpd="sng" algn="ctr">
            <a:noFill/>
            <a:prstDash val="solid"/>
            <a:round/>
            <a:headEnd type="none" w="med" len="med"/>
            <a:tailEnd type="none" w="med" len="med"/>
          </a:ln>
          <a:effectLst>
            <a:outerShdw blurRad="50800" dist="38100" algn="l" rotWithShape="0">
              <a:prstClr val="black">
                <a:alpha val="40000"/>
              </a:prstClr>
            </a:outerShdw>
          </a:effectLst>
        </p:spPr>
        <p:txBody>
          <a:bodyPr vert="horz" wrap="none" lIns="90000" tIns="46800" rIns="90000" bIns="46800" numCol="1" rtlCol="0" anchor="ctr" anchorCtr="0" compatLnSpc="1">
            <a:prstTxWarp prst="textNoShape">
              <a:avLst/>
            </a:prstTxWarp>
          </a:bodyPr>
          <a:lstStyle/>
          <a:p>
            <a:pPr>
              <a:lnSpc>
                <a:spcPct val="110000"/>
              </a:lnSpc>
            </a:pPr>
            <a:endParaRPr lang="de-DE" sz="1600"/>
          </a:p>
        </p:txBody>
      </p:sp>
      <p:sp>
        <p:nvSpPr>
          <p:cNvPr id="73" name="Rechteck 72"/>
          <p:cNvSpPr/>
          <p:nvPr/>
        </p:nvSpPr>
        <p:spPr bwMode="auto">
          <a:xfrm>
            <a:off x="4694504" y="5169857"/>
            <a:ext cx="1058113" cy="842400"/>
          </a:xfrm>
          <a:prstGeom prst="rect">
            <a:avLst/>
          </a:prstGeom>
          <a:solidFill>
            <a:schemeClr val="tx2"/>
          </a:solidFill>
          <a:ln w="12700" cap="flat" cmpd="sng" algn="ctr">
            <a:noFill/>
            <a:prstDash val="solid"/>
            <a:round/>
            <a:headEnd type="none" w="med" len="med"/>
            <a:tailEnd type="none" w="med" len="med"/>
          </a:ln>
          <a:effectLst>
            <a:outerShdw blurRad="50800" dist="38100" algn="l" rotWithShape="0">
              <a:prstClr val="black">
                <a:alpha val="40000"/>
              </a:prstClr>
            </a:outerShdw>
          </a:effectLst>
        </p:spPr>
        <p:txBody>
          <a:bodyPr vert="horz" wrap="none" lIns="90000" tIns="46800" rIns="90000" bIns="46800" numCol="1" rtlCol="0" anchor="ctr" anchorCtr="0" compatLnSpc="1">
            <a:prstTxWarp prst="textNoShape">
              <a:avLst/>
            </a:prstTxWarp>
          </a:bodyPr>
          <a:lstStyle/>
          <a:p>
            <a:pPr>
              <a:lnSpc>
                <a:spcPct val="110000"/>
              </a:lnSpc>
            </a:pPr>
            <a:endParaRPr lang="de-DE" sz="1600"/>
          </a:p>
        </p:txBody>
      </p:sp>
      <p:sp>
        <p:nvSpPr>
          <p:cNvPr id="74" name="Text Box 30"/>
          <p:cNvSpPr txBox="1">
            <a:spLocks noChangeArrowheads="1"/>
          </p:cNvSpPr>
          <p:nvPr/>
        </p:nvSpPr>
        <p:spPr bwMode="auto">
          <a:xfrm>
            <a:off x="4732736" y="5214953"/>
            <a:ext cx="1071570" cy="861774"/>
          </a:xfrm>
          <a:prstGeom prst="rect">
            <a:avLst/>
          </a:prstGeom>
          <a:noFill/>
          <a:ln w="9525">
            <a:noFill/>
            <a:miter lim="800000"/>
            <a:headEnd/>
            <a:tailEnd/>
          </a:ln>
        </p:spPr>
        <p:txBody>
          <a:bodyPr wrap="square" lIns="0" tIns="0" rIns="0" bIns="0">
            <a:spAutoFit/>
          </a:bodyPr>
          <a:lstStyle/>
          <a:p>
            <a:pPr algn="l">
              <a:spcBef>
                <a:spcPts val="0"/>
              </a:spcBef>
            </a:pPr>
            <a:r>
              <a:rPr lang="de-DE" sz="1600" b="1" dirty="0" err="1">
                <a:solidFill>
                  <a:schemeClr val="accent1"/>
                </a:solidFill>
                <a:ea typeface="MS PGothic" pitchFamily="34" charset="-128"/>
              </a:rPr>
              <a:t>Plaquette</a:t>
            </a:r>
            <a:r>
              <a:rPr lang="de-DE" sz="1600" b="1" dirty="0">
                <a:solidFill>
                  <a:schemeClr val="accent1"/>
                </a:solidFill>
                <a:ea typeface="MS PGothic" pitchFamily="34" charset="-128"/>
              </a:rPr>
              <a:t> LED</a:t>
            </a:r>
          </a:p>
          <a:p>
            <a:pPr algn="l">
              <a:spcBef>
                <a:spcPts val="0"/>
              </a:spcBef>
            </a:pPr>
            <a:r>
              <a:rPr lang="de-DE" sz="1200" b="1" dirty="0">
                <a:solidFill>
                  <a:schemeClr val="accent1"/>
                </a:solidFill>
                <a:ea typeface="MS PGothic" pitchFamily="34" charset="-128"/>
              </a:rPr>
              <a:t>166 -120 – 60 W</a:t>
            </a:r>
          </a:p>
          <a:p>
            <a:pPr algn="l">
              <a:spcBef>
                <a:spcPts val="0"/>
              </a:spcBef>
            </a:pPr>
            <a:endParaRPr lang="de-DE" sz="1200" b="1" dirty="0">
              <a:solidFill>
                <a:schemeClr val="accent1"/>
              </a:solidFill>
              <a:ea typeface="MS PGothic" pitchFamily="34" charset="-128"/>
            </a:endParaRPr>
          </a:p>
        </p:txBody>
      </p:sp>
      <p:sp>
        <p:nvSpPr>
          <p:cNvPr id="75" name="Text Box 30"/>
          <p:cNvSpPr txBox="1">
            <a:spLocks noChangeArrowheads="1"/>
          </p:cNvSpPr>
          <p:nvPr/>
        </p:nvSpPr>
        <p:spPr bwMode="auto">
          <a:xfrm>
            <a:off x="5929322" y="5357826"/>
            <a:ext cx="1081582" cy="584775"/>
          </a:xfrm>
          <a:prstGeom prst="rect">
            <a:avLst/>
          </a:prstGeom>
          <a:noFill/>
          <a:ln w="9525">
            <a:noFill/>
            <a:miter lim="800000"/>
            <a:headEnd/>
            <a:tailEnd/>
          </a:ln>
        </p:spPr>
        <p:txBody>
          <a:bodyPr wrap="square" lIns="0" tIns="0" rIns="0" bIns="0">
            <a:spAutoFit/>
          </a:bodyPr>
          <a:lstStyle>
            <a:defPPr>
              <a:defRPr lang="de-DE"/>
            </a:defPPr>
            <a:lvl1pPr algn="l">
              <a:spcBef>
                <a:spcPts val="0"/>
              </a:spcBef>
              <a:defRPr sz="1600" b="1">
                <a:solidFill>
                  <a:schemeClr val="accent1"/>
                </a:solidFill>
                <a:ea typeface="MS PGothic" pitchFamily="34" charset="-128"/>
              </a:defRPr>
            </a:lvl1pPr>
          </a:lstStyle>
          <a:p>
            <a:r>
              <a:rPr lang="de-DE" sz="1400" dirty="0" err="1"/>
              <a:t>Luminaire</a:t>
            </a:r>
            <a:r>
              <a:rPr lang="de-DE" sz="1400" dirty="0"/>
              <a:t> LED</a:t>
            </a:r>
          </a:p>
          <a:p>
            <a:r>
              <a:rPr lang="de-DE" sz="1200" dirty="0"/>
              <a:t>120 W</a:t>
            </a:r>
          </a:p>
          <a:p>
            <a:endParaRPr lang="de-DE" sz="1200" dirty="0"/>
          </a:p>
        </p:txBody>
      </p:sp>
      <p:sp>
        <p:nvSpPr>
          <p:cNvPr id="86" name="Text Box 48"/>
          <p:cNvSpPr txBox="1">
            <a:spLocks noChangeArrowheads="1"/>
          </p:cNvSpPr>
          <p:nvPr/>
        </p:nvSpPr>
        <p:spPr bwMode="auto">
          <a:xfrm>
            <a:off x="5141758" y="4526266"/>
            <a:ext cx="357188" cy="215444"/>
          </a:xfrm>
          <a:prstGeom prst="rect">
            <a:avLst/>
          </a:prstGeom>
          <a:noFill/>
          <a:ln w="9525">
            <a:noFill/>
            <a:miter lim="800000"/>
            <a:headEnd/>
            <a:tailEnd/>
          </a:ln>
        </p:spPr>
        <p:txBody>
          <a:bodyPr wrap="square" lIns="0" tIns="0" rIns="0" bIns="0">
            <a:spAutoFit/>
          </a:bodyPr>
          <a:lstStyle/>
          <a:p>
            <a:pPr>
              <a:spcBef>
                <a:spcPct val="50000"/>
              </a:spcBef>
            </a:pPr>
            <a:r>
              <a:rPr lang="de-DE" sz="1400" b="1" dirty="0">
                <a:solidFill>
                  <a:srgbClr val="CD0921"/>
                </a:solidFill>
                <a:ea typeface="MS PGothic" pitchFamily="34" charset="-128"/>
              </a:rPr>
              <a:t>40%</a:t>
            </a:r>
          </a:p>
        </p:txBody>
      </p:sp>
      <p:sp>
        <p:nvSpPr>
          <p:cNvPr id="90" name="Rectangle 51"/>
          <p:cNvSpPr>
            <a:spLocks noChangeArrowheads="1"/>
          </p:cNvSpPr>
          <p:nvPr/>
        </p:nvSpPr>
        <p:spPr bwMode="auto">
          <a:xfrm>
            <a:off x="3977738" y="1980482"/>
            <a:ext cx="2592288" cy="724356"/>
          </a:xfrm>
          <a:prstGeom prst="rect">
            <a:avLst/>
          </a:prstGeom>
          <a:solidFill>
            <a:schemeClr val="accent1">
              <a:lumMod val="60000"/>
              <a:lumOff val="40000"/>
            </a:schemeClr>
          </a:solidFill>
          <a:ln w="9525">
            <a:noFill/>
            <a:miter lim="800000"/>
            <a:headEnd/>
            <a:tailEnd/>
          </a:ln>
        </p:spPr>
        <p:txBody>
          <a:bodyPr wrap="none" anchor="ctr"/>
          <a:lstStyle/>
          <a:p>
            <a:pPr>
              <a:spcBef>
                <a:spcPts val="0"/>
              </a:spcBef>
            </a:pPr>
            <a:r>
              <a:rPr lang="de-DE" b="1" dirty="0">
                <a:solidFill>
                  <a:schemeClr val="bg1"/>
                </a:solidFill>
                <a:ea typeface="MS PGothic" pitchFamily="34" charset="-128"/>
              </a:rPr>
              <a:t>Avec </a:t>
            </a:r>
            <a:r>
              <a:rPr lang="de-DE" b="1" dirty="0" err="1">
                <a:solidFill>
                  <a:schemeClr val="bg1"/>
                </a:solidFill>
                <a:ea typeface="MS PGothic" pitchFamily="34" charset="-128"/>
              </a:rPr>
              <a:t>une</a:t>
            </a:r>
            <a:r>
              <a:rPr lang="de-DE" b="1" dirty="0">
                <a:solidFill>
                  <a:schemeClr val="bg1"/>
                </a:solidFill>
                <a:ea typeface="MS PGothic" pitchFamily="34" charset="-128"/>
              </a:rPr>
              <a:t> </a:t>
            </a:r>
            <a:r>
              <a:rPr lang="de-DE" b="1" dirty="0" err="1">
                <a:solidFill>
                  <a:schemeClr val="bg1"/>
                </a:solidFill>
                <a:ea typeface="MS PGothic" pitchFamily="34" charset="-128"/>
              </a:rPr>
              <a:t>qualité</a:t>
            </a:r>
            <a:r>
              <a:rPr lang="de-DE" b="1" dirty="0">
                <a:solidFill>
                  <a:schemeClr val="bg1"/>
                </a:solidFill>
                <a:ea typeface="MS PGothic" pitchFamily="34" charset="-128"/>
              </a:rPr>
              <a:t> </a:t>
            </a:r>
            <a:br>
              <a:rPr lang="de-DE" b="1" dirty="0">
                <a:solidFill>
                  <a:schemeClr val="bg1"/>
                </a:solidFill>
                <a:ea typeface="MS PGothic" pitchFamily="34" charset="-128"/>
              </a:rPr>
            </a:br>
            <a:r>
              <a:rPr lang="de-DE" b="1" dirty="0" err="1">
                <a:solidFill>
                  <a:schemeClr val="bg1"/>
                </a:solidFill>
                <a:ea typeface="MS PGothic" pitchFamily="34" charset="-128"/>
              </a:rPr>
              <a:t>d‘éclairage</a:t>
            </a:r>
            <a:r>
              <a:rPr lang="de-DE" b="1" dirty="0">
                <a:solidFill>
                  <a:schemeClr val="bg1"/>
                </a:solidFill>
                <a:ea typeface="MS PGothic" pitchFamily="34" charset="-128"/>
              </a:rPr>
              <a:t> </a:t>
            </a:r>
            <a:r>
              <a:rPr lang="de-DE" b="1" dirty="0" err="1">
                <a:solidFill>
                  <a:schemeClr val="bg1"/>
                </a:solidFill>
                <a:ea typeface="MS PGothic" pitchFamily="34" charset="-128"/>
              </a:rPr>
              <a:t>supérieure</a:t>
            </a:r>
            <a:r>
              <a:rPr lang="de-DE" b="1" dirty="0">
                <a:solidFill>
                  <a:schemeClr val="bg1"/>
                </a:solidFill>
                <a:ea typeface="MS PGothic" pitchFamily="34" charset="-128"/>
              </a:rPr>
              <a:t> !</a:t>
            </a:r>
          </a:p>
        </p:txBody>
      </p:sp>
      <p:sp>
        <p:nvSpPr>
          <p:cNvPr id="87" name="Text Box 49"/>
          <p:cNvSpPr txBox="1">
            <a:spLocks noChangeArrowheads="1"/>
          </p:cNvSpPr>
          <p:nvPr/>
        </p:nvSpPr>
        <p:spPr bwMode="auto">
          <a:xfrm>
            <a:off x="6338374" y="4806931"/>
            <a:ext cx="357188" cy="215444"/>
          </a:xfrm>
          <a:prstGeom prst="rect">
            <a:avLst/>
          </a:prstGeom>
          <a:noFill/>
          <a:ln w="9525">
            <a:noFill/>
            <a:miter lim="800000"/>
            <a:headEnd/>
            <a:tailEnd/>
          </a:ln>
        </p:spPr>
        <p:txBody>
          <a:bodyPr wrap="square" lIns="0" tIns="0" rIns="0" bIns="0">
            <a:spAutoFit/>
          </a:bodyPr>
          <a:lstStyle/>
          <a:p>
            <a:pPr>
              <a:spcBef>
                <a:spcPct val="50000"/>
              </a:spcBef>
            </a:pPr>
            <a:r>
              <a:rPr lang="de-DE" sz="1400" b="1" dirty="0">
                <a:solidFill>
                  <a:srgbClr val="CD0921"/>
                </a:solidFill>
                <a:ea typeface="MS PGothic" pitchFamily="34" charset="-128"/>
              </a:rPr>
              <a:t>20</a:t>
            </a:r>
            <a:r>
              <a:rPr lang="de-DE" sz="1400" b="1" dirty="0">
                <a:solidFill>
                  <a:srgbClr val="FF0000"/>
                </a:solidFill>
                <a:ea typeface="MS PGothic" pitchFamily="34" charset="-128"/>
              </a:rPr>
              <a:t>%</a:t>
            </a:r>
          </a:p>
        </p:txBody>
      </p:sp>
      <p:sp>
        <p:nvSpPr>
          <p:cNvPr id="89" name="Rectangle 51"/>
          <p:cNvSpPr>
            <a:spLocks noChangeArrowheads="1"/>
          </p:cNvSpPr>
          <p:nvPr/>
        </p:nvSpPr>
        <p:spPr bwMode="auto">
          <a:xfrm>
            <a:off x="2357755" y="1380450"/>
            <a:ext cx="4264502" cy="360040"/>
          </a:xfrm>
          <a:prstGeom prst="rect">
            <a:avLst/>
          </a:prstGeom>
          <a:solidFill>
            <a:schemeClr val="accent1">
              <a:lumMod val="60000"/>
              <a:lumOff val="40000"/>
            </a:schemeClr>
          </a:solidFill>
          <a:ln w="9525">
            <a:noFill/>
            <a:miter lim="800000"/>
            <a:headEnd/>
            <a:tailEnd/>
          </a:ln>
        </p:spPr>
        <p:txBody>
          <a:bodyPr wrap="none" anchor="ctr"/>
          <a:lstStyle/>
          <a:p>
            <a:r>
              <a:rPr lang="de-DE" altLang="de-DE" b="1" dirty="0">
                <a:solidFill>
                  <a:schemeClr val="bg1"/>
                </a:solidFill>
              </a:rPr>
              <a:t> </a:t>
            </a:r>
            <a:r>
              <a:rPr lang="de-DE" altLang="de-DE" b="1" dirty="0" err="1">
                <a:solidFill>
                  <a:schemeClr val="bg1"/>
                </a:solidFill>
              </a:rPr>
              <a:t>Potentiel</a:t>
            </a:r>
            <a:r>
              <a:rPr lang="de-DE" altLang="de-DE" b="1" dirty="0">
                <a:solidFill>
                  <a:schemeClr val="bg1"/>
                </a:solidFill>
              </a:rPr>
              <a:t> </a:t>
            </a:r>
            <a:r>
              <a:rPr lang="de-DE" altLang="de-DE" b="1" dirty="0" err="1">
                <a:solidFill>
                  <a:schemeClr val="bg1"/>
                </a:solidFill>
              </a:rPr>
              <a:t>d‘économie</a:t>
            </a:r>
            <a:endParaRPr lang="de-DE" altLang="de-DE" b="1" dirty="0">
              <a:solidFill>
                <a:schemeClr val="bg1"/>
              </a:solidFill>
            </a:endParaRPr>
          </a:p>
        </p:txBody>
      </p:sp>
      <p:sp>
        <p:nvSpPr>
          <p:cNvPr id="7" name="Line 23"/>
          <p:cNvSpPr>
            <a:spLocks noChangeShapeType="1"/>
          </p:cNvSpPr>
          <p:nvPr/>
        </p:nvSpPr>
        <p:spPr bwMode="auto">
          <a:xfrm flipV="1">
            <a:off x="2239418" y="6001962"/>
            <a:ext cx="5165787" cy="9524"/>
          </a:xfrm>
          <a:prstGeom prst="line">
            <a:avLst/>
          </a:prstGeom>
          <a:noFill/>
          <a:ln w="22225">
            <a:solidFill>
              <a:schemeClr val="bg2">
                <a:lumMod val="50000"/>
              </a:schemeClr>
            </a:solidFill>
            <a:round/>
            <a:headEnd/>
            <a:tailEnd type="triangle" w="med" len="med"/>
          </a:ln>
        </p:spPr>
        <p:txBody>
          <a:bodyPr/>
          <a:lstStyle/>
          <a:p>
            <a:endParaRPr lang="de-DE"/>
          </a:p>
        </p:txBody>
      </p:sp>
      <p:pic>
        <p:nvPicPr>
          <p:cNvPr id="33" name="Picture 4"/>
          <p:cNvPicPr>
            <a:picLocks noChangeAspect="1" noChangeArrowheads="1"/>
          </p:cNvPicPr>
          <p:nvPr/>
        </p:nvPicPr>
        <p:blipFill>
          <a:blip r:embed="rId3"/>
          <a:srcRect/>
          <a:stretch>
            <a:fillRect/>
          </a:stretch>
        </p:blipFill>
        <p:spPr bwMode="auto">
          <a:xfrm>
            <a:off x="2375281" y="1785926"/>
            <a:ext cx="1017992" cy="1357322"/>
          </a:xfrm>
          <a:prstGeom prst="rect">
            <a:avLst/>
          </a:prstGeom>
          <a:noFill/>
          <a:ln w="9525">
            <a:noFill/>
            <a:miter lim="800000"/>
            <a:headEnd/>
            <a:tailEnd/>
          </a:ln>
          <a:effectLst/>
        </p:spPr>
      </p:pic>
      <p:pic>
        <p:nvPicPr>
          <p:cNvPr id="41986" name="Picture 2"/>
          <p:cNvPicPr>
            <a:picLocks noChangeAspect="1" noChangeArrowheads="1"/>
          </p:cNvPicPr>
          <p:nvPr/>
        </p:nvPicPr>
        <p:blipFill>
          <a:blip r:embed="rId4" cstate="print"/>
          <a:srcRect/>
          <a:stretch>
            <a:fillRect/>
          </a:stretch>
        </p:blipFill>
        <p:spPr bwMode="auto">
          <a:xfrm>
            <a:off x="2375281" y="4214818"/>
            <a:ext cx="1017992" cy="857256"/>
          </a:xfrm>
          <a:prstGeom prst="rect">
            <a:avLst/>
          </a:prstGeom>
          <a:noFill/>
          <a:ln w="9525">
            <a:noFill/>
            <a:miter lim="800000"/>
            <a:headEnd/>
            <a:tailEnd/>
          </a:ln>
          <a:effectLst/>
        </p:spPr>
      </p:pic>
      <p:pic>
        <p:nvPicPr>
          <p:cNvPr id="41987" name="Picture 3" descr="C:\Users\HP\Desktop\photo EP\20210709_184746.jpg"/>
          <p:cNvPicPr>
            <a:picLocks noChangeAspect="1" noChangeArrowheads="1"/>
          </p:cNvPicPr>
          <p:nvPr/>
        </p:nvPicPr>
        <p:blipFill>
          <a:blip r:embed="rId5" cstate="print"/>
          <a:srcRect/>
          <a:stretch>
            <a:fillRect/>
          </a:stretch>
        </p:blipFill>
        <p:spPr bwMode="auto">
          <a:xfrm>
            <a:off x="6018621" y="3000372"/>
            <a:ext cx="1125149" cy="1656708"/>
          </a:xfrm>
          <a:prstGeom prst="rect">
            <a:avLst/>
          </a:prstGeom>
          <a:noFill/>
        </p:spPr>
      </p:pic>
      <p:pic>
        <p:nvPicPr>
          <p:cNvPr id="41988" name="Picture 4"/>
          <p:cNvPicPr>
            <a:picLocks noChangeAspect="1" noChangeArrowheads="1"/>
          </p:cNvPicPr>
          <p:nvPr/>
        </p:nvPicPr>
        <p:blipFill>
          <a:blip r:embed="rId6"/>
          <a:srcRect/>
          <a:stretch>
            <a:fillRect/>
          </a:stretch>
        </p:blipFill>
        <p:spPr bwMode="auto">
          <a:xfrm>
            <a:off x="2375284" y="3143248"/>
            <a:ext cx="1017992" cy="1071570"/>
          </a:xfrm>
          <a:prstGeom prst="rect">
            <a:avLst/>
          </a:prstGeom>
          <a:noFill/>
          <a:ln w="9525">
            <a:noFill/>
            <a:miter lim="800000"/>
            <a:headEnd/>
            <a:tailEnd/>
          </a:ln>
          <a:effectLst/>
        </p:spPr>
      </p:pic>
      <p:pic>
        <p:nvPicPr>
          <p:cNvPr id="41989" name="Picture 5" descr="C:\Users\HP\Desktop\photo EP\20210709_190956.jpg"/>
          <p:cNvPicPr>
            <a:picLocks noChangeAspect="1" noChangeArrowheads="1"/>
          </p:cNvPicPr>
          <p:nvPr/>
        </p:nvPicPr>
        <p:blipFill>
          <a:blip r:embed="rId7" cstate="print"/>
          <a:srcRect/>
          <a:stretch>
            <a:fillRect/>
          </a:stretch>
        </p:blipFill>
        <p:spPr bwMode="auto">
          <a:xfrm>
            <a:off x="4679157" y="3000372"/>
            <a:ext cx="1233552" cy="1285884"/>
          </a:xfrm>
          <a:prstGeom prst="rect">
            <a:avLst/>
          </a:prstGeom>
          <a:noFill/>
        </p:spPr>
      </p:pic>
    </p:spTree>
    <p:extLst>
      <p:ext uri="{BB962C8B-B14F-4D97-AF65-F5344CB8AC3E}">
        <p14:creationId xmlns:p14="http://schemas.microsoft.com/office/powerpoint/2010/main" val="282118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wipe(up)">
                                      <p:cBhvr>
                                        <p:cTn id="7" dur="1000"/>
                                        <p:tgtEl>
                                          <p:spTgt spid="79"/>
                                        </p:tgtEl>
                                      </p:cBhvr>
                                    </p:animEffect>
                                  </p:childTnLst>
                                </p:cTn>
                              </p:par>
                            </p:childTnLst>
                          </p:cTn>
                        </p:par>
                        <p:par>
                          <p:cTn id="8" fill="hold">
                            <p:stCondLst>
                              <p:cond delay="1000"/>
                            </p:stCondLst>
                            <p:childTnLst>
                              <p:par>
                                <p:cTn id="9" presetID="22" presetClass="entr" presetSubtype="1" fill="hold" grpId="0" nodeType="afterEffect">
                                  <p:stCondLst>
                                    <p:cond delay="0"/>
                                  </p:stCondLst>
                                  <p:childTnLst>
                                    <p:set>
                                      <p:cBhvr>
                                        <p:cTn id="10" dur="1" fill="hold">
                                          <p:stCondLst>
                                            <p:cond delay="0"/>
                                          </p:stCondLst>
                                        </p:cTn>
                                        <p:tgtEl>
                                          <p:spTgt spid="85"/>
                                        </p:tgtEl>
                                        <p:attrNameLst>
                                          <p:attrName>style.visibility</p:attrName>
                                        </p:attrNameLst>
                                      </p:cBhvr>
                                      <p:to>
                                        <p:strVal val="visible"/>
                                      </p:to>
                                    </p:set>
                                    <p:animEffect transition="in" filter="wipe(up)">
                                      <p:cBhvr>
                                        <p:cTn id="11" dur="1000"/>
                                        <p:tgtEl>
                                          <p:spTgt spid="85"/>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80"/>
                                        </p:tgtEl>
                                        <p:attrNameLst>
                                          <p:attrName>style.visibility</p:attrName>
                                        </p:attrNameLst>
                                      </p:cBhvr>
                                      <p:to>
                                        <p:strVal val="visible"/>
                                      </p:to>
                                    </p:set>
                                    <p:animEffect transition="in" filter="wipe(up)">
                                      <p:cBhvr>
                                        <p:cTn id="16" dur="1000"/>
                                        <p:tgtEl>
                                          <p:spTgt spid="80"/>
                                        </p:tgtEl>
                                      </p:cBhvr>
                                    </p:animEffect>
                                  </p:childTnLst>
                                </p:cTn>
                              </p:par>
                            </p:childTnLst>
                          </p:cTn>
                        </p:par>
                        <p:par>
                          <p:cTn id="17" fill="hold">
                            <p:stCondLst>
                              <p:cond delay="1000"/>
                            </p:stCondLst>
                            <p:childTnLst>
                              <p:par>
                                <p:cTn id="18" presetID="22" presetClass="entr" presetSubtype="1" fill="hold" grpId="0" nodeType="afterEffect">
                                  <p:stCondLst>
                                    <p:cond delay="0"/>
                                  </p:stCondLst>
                                  <p:childTnLst>
                                    <p:set>
                                      <p:cBhvr>
                                        <p:cTn id="19" dur="1" fill="hold">
                                          <p:stCondLst>
                                            <p:cond delay="0"/>
                                          </p:stCondLst>
                                        </p:cTn>
                                        <p:tgtEl>
                                          <p:spTgt spid="86"/>
                                        </p:tgtEl>
                                        <p:attrNameLst>
                                          <p:attrName>style.visibility</p:attrName>
                                        </p:attrNameLst>
                                      </p:cBhvr>
                                      <p:to>
                                        <p:strVal val="visible"/>
                                      </p:to>
                                    </p:set>
                                    <p:animEffect transition="in" filter="wipe(up)">
                                      <p:cBhvr>
                                        <p:cTn id="20" dur="1000"/>
                                        <p:tgtEl>
                                          <p:spTgt spid="86"/>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81"/>
                                        </p:tgtEl>
                                        <p:attrNameLst>
                                          <p:attrName>style.visibility</p:attrName>
                                        </p:attrNameLst>
                                      </p:cBhvr>
                                      <p:to>
                                        <p:strVal val="visible"/>
                                      </p:to>
                                    </p:set>
                                    <p:animEffect transition="in" filter="wipe(up)">
                                      <p:cBhvr>
                                        <p:cTn id="25" dur="1000"/>
                                        <p:tgtEl>
                                          <p:spTgt spid="81"/>
                                        </p:tgtEl>
                                      </p:cBhvr>
                                    </p:animEffect>
                                  </p:childTnLst>
                                </p:cTn>
                              </p:par>
                            </p:childTnLst>
                          </p:cTn>
                        </p:par>
                        <p:par>
                          <p:cTn id="26" fill="hold">
                            <p:stCondLst>
                              <p:cond delay="1000"/>
                            </p:stCondLst>
                            <p:childTnLst>
                              <p:par>
                                <p:cTn id="27" presetID="22" presetClass="entr" presetSubtype="1" fill="hold" grpId="0" nodeType="afterEffect">
                                  <p:stCondLst>
                                    <p:cond delay="0"/>
                                  </p:stCondLst>
                                  <p:childTnLst>
                                    <p:set>
                                      <p:cBhvr>
                                        <p:cTn id="28" dur="1" fill="hold">
                                          <p:stCondLst>
                                            <p:cond delay="0"/>
                                          </p:stCondLst>
                                        </p:cTn>
                                        <p:tgtEl>
                                          <p:spTgt spid="87"/>
                                        </p:tgtEl>
                                        <p:attrNameLst>
                                          <p:attrName>style.visibility</p:attrName>
                                        </p:attrNameLst>
                                      </p:cBhvr>
                                      <p:to>
                                        <p:strVal val="visible"/>
                                      </p:to>
                                    </p:set>
                                    <p:animEffect transition="in" filter="wipe(up)">
                                      <p:cBhvr>
                                        <p:cTn id="29" dur="1000"/>
                                        <p:tgtEl>
                                          <p:spTgt spid="87"/>
                                        </p:tgtEl>
                                      </p:cBhvr>
                                    </p:animEffect>
                                  </p:childTnLst>
                                </p:cTn>
                              </p:par>
                            </p:childTnLst>
                          </p:cTn>
                        </p:par>
                      </p:childTnLst>
                    </p:cTn>
                  </p:par>
                  <p:par>
                    <p:cTn id="30" fill="hold">
                      <p:stCondLst>
                        <p:cond delay="indefinite"/>
                      </p:stCondLst>
                      <p:childTnLst>
                        <p:par>
                          <p:cTn id="31" fill="hold">
                            <p:stCondLst>
                              <p:cond delay="0"/>
                            </p:stCondLst>
                            <p:childTnLst>
                              <p:par>
                                <p:cTn id="32" presetID="3" presetClass="entr" presetSubtype="10" fill="hold" grpId="0" nodeType="clickEffect">
                                  <p:stCondLst>
                                    <p:cond delay="0"/>
                                  </p:stCondLst>
                                  <p:childTnLst>
                                    <p:set>
                                      <p:cBhvr>
                                        <p:cTn id="33" dur="1" fill="hold">
                                          <p:stCondLst>
                                            <p:cond delay="0"/>
                                          </p:stCondLst>
                                        </p:cTn>
                                        <p:tgtEl>
                                          <p:spTgt spid="90"/>
                                        </p:tgtEl>
                                        <p:attrNameLst>
                                          <p:attrName>style.visibility</p:attrName>
                                        </p:attrNameLst>
                                      </p:cBhvr>
                                      <p:to>
                                        <p:strVal val="visible"/>
                                      </p:to>
                                    </p:set>
                                    <p:animEffect transition="in" filter="blinds(horizontal)">
                                      <p:cBhvr>
                                        <p:cTn id="34"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80" grpId="0" animBg="1"/>
      <p:bldP spid="79" grpId="0" animBg="1"/>
      <p:bldP spid="85" grpId="0"/>
      <p:bldP spid="86" grpId="0"/>
      <p:bldP spid="90" grpId="0" animBg="1"/>
      <p:bldP spid="8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sz="3600" dirty="0">
                <a:solidFill>
                  <a:srgbClr val="00B0F0"/>
                </a:solidFill>
              </a:rPr>
              <a:t>Efficacité lumineuse : IRC ≥ 100</a:t>
            </a:r>
            <a:br>
              <a:rPr lang="fr-FR" sz="3600" dirty="0">
                <a:solidFill>
                  <a:srgbClr val="00B0F0"/>
                </a:solidFill>
              </a:rPr>
            </a:br>
            <a:r>
              <a:rPr lang="fr-FR" sz="3600" dirty="0">
                <a:solidFill>
                  <a:srgbClr val="00B0F0"/>
                </a:solidFill>
              </a:rPr>
              <a:t>installation autonome adaptée aux usagers</a:t>
            </a:r>
            <a:br>
              <a:rPr lang="fr-FR" sz="3600" dirty="0">
                <a:solidFill>
                  <a:srgbClr val="00B0F0"/>
                </a:solidFill>
              </a:rPr>
            </a:br>
            <a:endParaRPr lang="fr-FR" sz="3600" dirty="0">
              <a:solidFill>
                <a:srgbClr val="00B0F0"/>
              </a:solidFill>
            </a:endParaRPr>
          </a:p>
        </p:txBody>
      </p:sp>
      <p:pic>
        <p:nvPicPr>
          <p:cNvPr id="54274" name="Picture 2"/>
          <p:cNvPicPr>
            <a:picLocks noChangeAspect="1" noChangeArrowheads="1"/>
          </p:cNvPicPr>
          <p:nvPr/>
        </p:nvPicPr>
        <p:blipFill>
          <a:blip r:embed="rId2"/>
          <a:srcRect/>
          <a:stretch>
            <a:fillRect/>
          </a:stretch>
        </p:blipFill>
        <p:spPr bwMode="auto">
          <a:xfrm>
            <a:off x="232141" y="1285860"/>
            <a:ext cx="3804074" cy="4429156"/>
          </a:xfrm>
          <a:prstGeom prst="rect">
            <a:avLst/>
          </a:prstGeom>
          <a:noFill/>
          <a:ln w="9525">
            <a:noFill/>
            <a:miter lim="800000"/>
            <a:headEnd/>
            <a:tailEnd/>
          </a:ln>
          <a:effectLst/>
        </p:spPr>
      </p:pic>
      <p:sp>
        <p:nvSpPr>
          <p:cNvPr id="6" name="Rectangle 5"/>
          <p:cNvSpPr/>
          <p:nvPr/>
        </p:nvSpPr>
        <p:spPr>
          <a:xfrm>
            <a:off x="0" y="5786454"/>
            <a:ext cx="4572000" cy="523220"/>
          </a:xfrm>
          <a:prstGeom prst="rect">
            <a:avLst/>
          </a:prstGeom>
        </p:spPr>
        <p:txBody>
          <a:bodyPr>
            <a:spAutoFit/>
          </a:bodyPr>
          <a:lstStyle/>
          <a:p>
            <a:r>
              <a:rPr lang="fr-FR" sz="1400" b="1" dirty="0"/>
              <a:t>Rue éclairée en sodium : bon rendement mais couleur monochromatique orangée. </a:t>
            </a:r>
          </a:p>
        </p:txBody>
      </p:sp>
      <p:pic>
        <p:nvPicPr>
          <p:cNvPr id="7" name="Picture 18" descr="C:\Users\HP\Desktop\EP\Diaporama\20210613_075432.jpg"/>
          <p:cNvPicPr>
            <a:picLocks noChangeAspect="1" noChangeArrowheads="1"/>
          </p:cNvPicPr>
          <p:nvPr/>
        </p:nvPicPr>
        <p:blipFill>
          <a:blip r:embed="rId3"/>
          <a:srcRect/>
          <a:stretch>
            <a:fillRect/>
          </a:stretch>
        </p:blipFill>
        <p:spPr bwMode="auto">
          <a:xfrm>
            <a:off x="5000630" y="1285860"/>
            <a:ext cx="3696917" cy="4413188"/>
          </a:xfrm>
          <a:prstGeom prst="rect">
            <a:avLst/>
          </a:prstGeom>
          <a:noFill/>
        </p:spPr>
      </p:pic>
      <p:sp>
        <p:nvSpPr>
          <p:cNvPr id="8" name="Flèche droite 7"/>
          <p:cNvSpPr/>
          <p:nvPr/>
        </p:nvSpPr>
        <p:spPr bwMode="auto">
          <a:xfrm>
            <a:off x="4143372" y="3357562"/>
            <a:ext cx="733806" cy="484632"/>
          </a:xfrm>
          <a:prstGeom prst="rightArrow">
            <a:avLst/>
          </a:prstGeom>
          <a:solidFill>
            <a:srgbClr val="FFFF00"/>
          </a:solidFill>
          <a:ln w="12700" cap="flat" cmpd="sng" algn="ctr">
            <a:solidFill>
              <a:srgbClr val="00B0F0"/>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10000"/>
              </a:lnSpc>
              <a:spcBef>
                <a:spcPct val="0"/>
              </a:spcBef>
              <a:spcAft>
                <a:spcPct val="0"/>
              </a:spcAft>
              <a:buClrTx/>
              <a:buSzTx/>
              <a:buFontTx/>
              <a:buNone/>
              <a:tabLst/>
            </a:pPr>
            <a:endParaRPr kumimoji="0" lang="fr-FR" sz="1600" b="0" i="0" u="none" strike="noStrike" cap="none" normalizeH="0" baseline="0">
              <a:ln>
                <a:noFill/>
              </a:ln>
              <a:solidFill>
                <a:schemeClr val="tx1"/>
              </a:solidFill>
              <a:effectLst/>
              <a:latin typeface="Arial" charset="0"/>
              <a:cs typeface="Arial" charset="0"/>
            </a:endParaRPr>
          </a:p>
        </p:txBody>
      </p:sp>
      <p:sp>
        <p:nvSpPr>
          <p:cNvPr id="9" name="Rectangle 8"/>
          <p:cNvSpPr/>
          <p:nvPr/>
        </p:nvSpPr>
        <p:spPr>
          <a:xfrm>
            <a:off x="4572000" y="5857892"/>
            <a:ext cx="4572000" cy="523220"/>
          </a:xfrm>
          <a:prstGeom prst="rect">
            <a:avLst/>
          </a:prstGeom>
        </p:spPr>
        <p:txBody>
          <a:bodyPr>
            <a:spAutoFit/>
          </a:bodyPr>
          <a:lstStyle/>
          <a:p>
            <a:r>
              <a:rPr lang="fr-FR" sz="1400" b="1" dirty="0"/>
              <a:t>Transformation en LED : très bon rendement, IRC proche de lumière du jour.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normAutofit/>
          </a:bodyPr>
          <a:lstStyle/>
          <a:p>
            <a:pPr>
              <a:defRPr/>
            </a:pPr>
            <a:r>
              <a:rPr lang="fr-FR" sz="3200" b="1" dirty="0">
                <a:solidFill>
                  <a:srgbClr val="00B0F0"/>
                </a:solidFill>
              </a:rPr>
              <a:t>Eclairage adapté aux usages</a:t>
            </a:r>
          </a:p>
        </p:txBody>
      </p:sp>
      <p:pic>
        <p:nvPicPr>
          <p:cNvPr id="7" name="Espace réservé du contenu 6" descr="20201023_155956.jpg"/>
          <p:cNvPicPr>
            <a:picLocks noGrp="1" noChangeAspect="1"/>
          </p:cNvPicPr>
          <p:nvPr>
            <p:ph sz="half" idx="1"/>
          </p:nvPr>
        </p:nvPicPr>
        <p:blipFill>
          <a:blip r:embed="rId2"/>
          <a:stretch>
            <a:fillRect/>
          </a:stretch>
        </p:blipFill>
        <p:spPr>
          <a:xfrm>
            <a:off x="855466" y="1600200"/>
            <a:ext cx="3242067" cy="4525963"/>
          </a:xfrm>
        </p:spPr>
      </p:pic>
      <p:pic>
        <p:nvPicPr>
          <p:cNvPr id="8" name="Espace réservé du contenu 7" descr="20210708_172258.jpg"/>
          <p:cNvPicPr>
            <a:picLocks noGrp="1" noChangeAspect="1"/>
          </p:cNvPicPr>
          <p:nvPr>
            <p:ph sz="half" idx="2"/>
          </p:nvPr>
        </p:nvPicPr>
        <p:blipFill>
          <a:blip r:embed="rId3" cstate="print"/>
          <a:stretch>
            <a:fillRect/>
          </a:stretch>
        </p:blipFill>
        <p:spPr>
          <a:xfrm>
            <a:off x="5392581" y="1600200"/>
            <a:ext cx="2549838" cy="4525963"/>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38DEC18-F800-6429-ADE5-3A0B15725DB0}"/>
              </a:ext>
            </a:extLst>
          </p:cNvPr>
          <p:cNvSpPr>
            <a:spLocks noGrp="1"/>
          </p:cNvSpPr>
          <p:nvPr>
            <p:ph type="title"/>
          </p:nvPr>
        </p:nvSpPr>
        <p:spPr/>
        <p:txBody>
          <a:bodyPr>
            <a:normAutofit/>
          </a:bodyPr>
          <a:lstStyle/>
          <a:p>
            <a:r>
              <a:rPr lang="fr-FR" sz="3200" b="1" dirty="0">
                <a:solidFill>
                  <a:schemeClr val="tx2"/>
                </a:solidFill>
              </a:rPr>
              <a:t>Contexte de la stratégie lumière</a:t>
            </a:r>
          </a:p>
        </p:txBody>
      </p:sp>
      <p:sp>
        <p:nvSpPr>
          <p:cNvPr id="3" name="Espace réservé du contenu 2">
            <a:extLst>
              <a:ext uri="{FF2B5EF4-FFF2-40B4-BE49-F238E27FC236}">
                <a16:creationId xmlns:a16="http://schemas.microsoft.com/office/drawing/2014/main" id="{2AF07BAC-0046-0F4E-CBD6-40C7EF66F0A8}"/>
              </a:ext>
            </a:extLst>
          </p:cNvPr>
          <p:cNvSpPr>
            <a:spLocks noGrp="1"/>
          </p:cNvSpPr>
          <p:nvPr>
            <p:ph idx="1"/>
          </p:nvPr>
        </p:nvSpPr>
        <p:spPr>
          <a:xfrm>
            <a:off x="457200" y="1556792"/>
            <a:ext cx="8229600" cy="4525963"/>
          </a:xfrm>
        </p:spPr>
        <p:txBody>
          <a:bodyPr>
            <a:normAutofit lnSpcReduction="10000"/>
          </a:bodyPr>
          <a:lstStyle/>
          <a:p>
            <a:pPr algn="just"/>
            <a:r>
              <a:rPr lang="fr-FR" sz="2800" dirty="0"/>
              <a:t>La dynamique de développement de la Ville de Dakar avec une modernisation des établissements et équipements indispensables au confort et au bien-être des citoyens, entraine une croissance soutenue de la demande énergétique. </a:t>
            </a:r>
          </a:p>
          <a:p>
            <a:pPr algn="just"/>
            <a:endParaRPr lang="fr-FR" sz="2800" dirty="0"/>
          </a:p>
          <a:p>
            <a:pPr algn="just"/>
            <a:r>
              <a:rPr lang="fr-FR" sz="2800" dirty="0"/>
              <a:t>Afin de satisfaire cette demande et s’inscrire dans une perspective de durabilité environnementale, l’amélioration de l’efficacité énergétique et la maitrise de la consommation d’énergie sont devenues une priorité du Maire de Dakar.</a:t>
            </a:r>
          </a:p>
        </p:txBody>
      </p:sp>
      <p:sp>
        <p:nvSpPr>
          <p:cNvPr id="4" name="Triangle isocèle 3">
            <a:extLst>
              <a:ext uri="{FF2B5EF4-FFF2-40B4-BE49-F238E27FC236}">
                <a16:creationId xmlns:a16="http://schemas.microsoft.com/office/drawing/2014/main" id="{F214208E-8815-4708-9421-6B9DC63CB1CA}"/>
              </a:ext>
            </a:extLst>
          </p:cNvPr>
          <p:cNvSpPr/>
          <p:nvPr/>
        </p:nvSpPr>
        <p:spPr>
          <a:xfrm rot="10800000">
            <a:off x="4139952" y="3639753"/>
            <a:ext cx="720080" cy="360040"/>
          </a:xfrm>
          <a:prstGeom prst="triangl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SN"/>
          </a:p>
        </p:txBody>
      </p:sp>
    </p:spTree>
    <p:extLst>
      <p:ext uri="{BB962C8B-B14F-4D97-AF65-F5344CB8AC3E}">
        <p14:creationId xmlns:p14="http://schemas.microsoft.com/office/powerpoint/2010/main" val="8292172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475656" y="381783"/>
            <a:ext cx="5710602" cy="584775"/>
          </a:xfrm>
          <a:prstGeom prst="rect">
            <a:avLst/>
          </a:prstGeom>
        </p:spPr>
        <p:txBody>
          <a:bodyPr wrap="none">
            <a:spAutoFit/>
          </a:bodyPr>
          <a:lstStyle/>
          <a:p>
            <a:pPr algn="ctr">
              <a:spcBef>
                <a:spcPct val="0"/>
              </a:spcBef>
              <a:defRPr/>
            </a:pPr>
            <a:r>
              <a:rPr lang="fr-FR" sz="3200" b="1" dirty="0">
                <a:solidFill>
                  <a:srgbClr val="00B0F0"/>
                </a:solidFill>
                <a:latin typeface="+mj-lt"/>
                <a:ea typeface="+mj-ea"/>
                <a:cs typeface="+mj-cs"/>
              </a:rPr>
              <a:t>ETATS GLOBAUX DU RELAMPING</a:t>
            </a:r>
          </a:p>
        </p:txBody>
      </p:sp>
      <p:graphicFrame>
        <p:nvGraphicFramePr>
          <p:cNvPr id="5" name="Tableau 4"/>
          <p:cNvGraphicFramePr>
            <a:graphicFrameLocks noGrp="1"/>
          </p:cNvGraphicFramePr>
          <p:nvPr>
            <p:extLst>
              <p:ext uri="{D42A27DB-BD31-4B8C-83A1-F6EECF244321}">
                <p14:modId xmlns:p14="http://schemas.microsoft.com/office/powerpoint/2010/main" val="1885811420"/>
              </p:ext>
            </p:extLst>
          </p:nvPr>
        </p:nvGraphicFramePr>
        <p:xfrm>
          <a:off x="1463488" y="1383054"/>
          <a:ext cx="5844816" cy="1779514"/>
        </p:xfrm>
        <a:graphic>
          <a:graphicData uri="http://schemas.openxmlformats.org/drawingml/2006/table">
            <a:tbl>
              <a:tblPr firstRow="1" bandRow="1">
                <a:tableStyleId>{5C22544A-7EE6-4342-B048-85BDC9FD1C3A}</a:tableStyleId>
              </a:tblPr>
              <a:tblGrid>
                <a:gridCol w="1461204">
                  <a:extLst>
                    <a:ext uri="{9D8B030D-6E8A-4147-A177-3AD203B41FA5}">
                      <a16:colId xmlns:a16="http://schemas.microsoft.com/office/drawing/2014/main" val="20000"/>
                    </a:ext>
                  </a:extLst>
                </a:gridCol>
                <a:gridCol w="1461204">
                  <a:extLst>
                    <a:ext uri="{9D8B030D-6E8A-4147-A177-3AD203B41FA5}">
                      <a16:colId xmlns:a16="http://schemas.microsoft.com/office/drawing/2014/main" val="20001"/>
                    </a:ext>
                  </a:extLst>
                </a:gridCol>
                <a:gridCol w="1461204">
                  <a:extLst>
                    <a:ext uri="{9D8B030D-6E8A-4147-A177-3AD203B41FA5}">
                      <a16:colId xmlns:a16="http://schemas.microsoft.com/office/drawing/2014/main" val="20002"/>
                    </a:ext>
                  </a:extLst>
                </a:gridCol>
                <a:gridCol w="1461204">
                  <a:extLst>
                    <a:ext uri="{9D8B030D-6E8A-4147-A177-3AD203B41FA5}">
                      <a16:colId xmlns:a16="http://schemas.microsoft.com/office/drawing/2014/main" val="20003"/>
                    </a:ext>
                  </a:extLst>
                </a:gridCol>
              </a:tblGrid>
              <a:tr h="370840">
                <a:tc>
                  <a:txBody>
                    <a:bodyPr/>
                    <a:lstStyle/>
                    <a:p>
                      <a:r>
                        <a:rPr lang="fr-FR" dirty="0"/>
                        <a:t>Années</a:t>
                      </a:r>
                    </a:p>
                  </a:txBody>
                  <a:tcPr marL="68580" marR="68580"/>
                </a:tc>
                <a:tc>
                  <a:txBody>
                    <a:bodyPr/>
                    <a:lstStyle/>
                    <a:p>
                      <a:r>
                        <a:rPr lang="fr-FR" dirty="0"/>
                        <a:t>Réseau</a:t>
                      </a:r>
                      <a:r>
                        <a:rPr lang="fr-FR" baseline="0" dirty="0"/>
                        <a:t> moderne</a:t>
                      </a:r>
                      <a:endParaRPr lang="fr-FR" dirty="0"/>
                    </a:p>
                  </a:txBody>
                  <a:tcPr marL="68580" marR="68580"/>
                </a:tc>
                <a:tc>
                  <a:txBody>
                    <a:bodyPr/>
                    <a:lstStyle/>
                    <a:p>
                      <a:r>
                        <a:rPr lang="fr-FR" dirty="0"/>
                        <a:t>Réseau standard</a:t>
                      </a:r>
                    </a:p>
                  </a:txBody>
                  <a:tcPr marL="68580" marR="68580"/>
                </a:tc>
                <a:tc>
                  <a:txBody>
                    <a:bodyPr/>
                    <a:lstStyle/>
                    <a:p>
                      <a:r>
                        <a:rPr lang="fr-FR" dirty="0"/>
                        <a:t>Réalisations</a:t>
                      </a:r>
                      <a:r>
                        <a:rPr lang="fr-FR" baseline="0" dirty="0"/>
                        <a:t>  globales</a:t>
                      </a:r>
                      <a:endParaRPr lang="fr-FR" dirty="0"/>
                    </a:p>
                  </a:txBody>
                  <a:tcPr marL="68580" marR="68580"/>
                </a:tc>
                <a:extLst>
                  <a:ext uri="{0D108BD9-81ED-4DB2-BD59-A6C34878D82A}">
                    <a16:rowId xmlns:a16="http://schemas.microsoft.com/office/drawing/2014/main" val="10000"/>
                  </a:ext>
                </a:extLst>
              </a:tr>
              <a:tr h="397754">
                <a:tc>
                  <a:txBody>
                    <a:bodyPr/>
                    <a:lstStyle/>
                    <a:p>
                      <a:pPr algn="ctr"/>
                      <a:r>
                        <a:rPr lang="fr-FR" dirty="0"/>
                        <a:t>2020</a:t>
                      </a:r>
                    </a:p>
                  </a:txBody>
                  <a:tcPr marL="68580" marR="68580"/>
                </a:tc>
                <a:tc>
                  <a:txBody>
                    <a:bodyPr/>
                    <a:lstStyle/>
                    <a:p>
                      <a:pPr algn="ctr"/>
                      <a:r>
                        <a:rPr lang="fr-FR" dirty="0"/>
                        <a:t>3154</a:t>
                      </a:r>
                    </a:p>
                  </a:txBody>
                  <a:tcPr marL="68580" marR="68580"/>
                </a:tc>
                <a:tc>
                  <a:txBody>
                    <a:bodyPr/>
                    <a:lstStyle/>
                    <a:p>
                      <a:pPr algn="ctr"/>
                      <a:r>
                        <a:rPr lang="fr-FR" dirty="0"/>
                        <a:t>-</a:t>
                      </a:r>
                    </a:p>
                  </a:txBody>
                  <a:tcPr marL="68580" marR="68580"/>
                </a:tc>
                <a:tc>
                  <a:txBody>
                    <a:bodyPr/>
                    <a:lstStyle/>
                    <a:p>
                      <a:pPr algn="ctr"/>
                      <a:r>
                        <a:rPr lang="fr-FR" dirty="0"/>
                        <a:t>3154</a:t>
                      </a:r>
                    </a:p>
                  </a:txBody>
                  <a:tcPr marL="68580" marR="68580"/>
                </a:tc>
                <a:extLst>
                  <a:ext uri="{0D108BD9-81ED-4DB2-BD59-A6C34878D82A}">
                    <a16:rowId xmlns:a16="http://schemas.microsoft.com/office/drawing/2014/main" val="10001"/>
                  </a:ext>
                </a:extLst>
              </a:tr>
              <a:tr h="370840">
                <a:tc>
                  <a:txBody>
                    <a:bodyPr/>
                    <a:lstStyle/>
                    <a:p>
                      <a:pPr algn="ctr"/>
                      <a:r>
                        <a:rPr lang="fr-FR" dirty="0"/>
                        <a:t>2021</a:t>
                      </a:r>
                    </a:p>
                  </a:txBody>
                  <a:tcPr marL="68580" marR="68580"/>
                </a:tc>
                <a:tc>
                  <a:txBody>
                    <a:bodyPr/>
                    <a:lstStyle/>
                    <a:p>
                      <a:pPr algn="ctr"/>
                      <a:r>
                        <a:rPr lang="fr-FR" dirty="0"/>
                        <a:t>2629</a:t>
                      </a:r>
                    </a:p>
                  </a:txBody>
                  <a:tcPr marL="68580" marR="68580"/>
                </a:tc>
                <a:tc>
                  <a:txBody>
                    <a:bodyPr/>
                    <a:lstStyle/>
                    <a:p>
                      <a:pPr algn="ctr"/>
                      <a:r>
                        <a:rPr lang="fr-FR" dirty="0"/>
                        <a:t>5738</a:t>
                      </a:r>
                    </a:p>
                  </a:txBody>
                  <a:tcPr marL="68580" marR="68580"/>
                </a:tc>
                <a:tc>
                  <a:txBody>
                    <a:bodyPr/>
                    <a:lstStyle/>
                    <a:p>
                      <a:pPr algn="ctr"/>
                      <a:r>
                        <a:rPr lang="fr-FR" dirty="0"/>
                        <a:t>8367</a:t>
                      </a:r>
                    </a:p>
                  </a:txBody>
                  <a:tcPr marL="68580" marR="68580"/>
                </a:tc>
                <a:extLst>
                  <a:ext uri="{0D108BD9-81ED-4DB2-BD59-A6C34878D82A}">
                    <a16:rowId xmlns:a16="http://schemas.microsoft.com/office/drawing/2014/main" val="10002"/>
                  </a:ext>
                </a:extLst>
              </a:tr>
              <a:tr h="370840">
                <a:tc>
                  <a:txBody>
                    <a:bodyPr/>
                    <a:lstStyle/>
                    <a:p>
                      <a:pPr algn="ctr"/>
                      <a:r>
                        <a:rPr lang="fr-FR" dirty="0"/>
                        <a:t>TOTAL</a:t>
                      </a:r>
                    </a:p>
                  </a:txBody>
                  <a:tcPr marL="68580" marR="68580"/>
                </a:tc>
                <a:tc>
                  <a:txBody>
                    <a:bodyPr/>
                    <a:lstStyle/>
                    <a:p>
                      <a:pPr algn="ctr"/>
                      <a:r>
                        <a:rPr lang="fr-FR" dirty="0"/>
                        <a:t>5783</a:t>
                      </a:r>
                    </a:p>
                  </a:txBody>
                  <a:tcPr marL="68580" marR="68580"/>
                </a:tc>
                <a:tc>
                  <a:txBody>
                    <a:bodyPr/>
                    <a:lstStyle/>
                    <a:p>
                      <a:pPr algn="ctr"/>
                      <a:r>
                        <a:rPr lang="fr-FR" dirty="0"/>
                        <a:t>5738</a:t>
                      </a:r>
                    </a:p>
                  </a:txBody>
                  <a:tcPr marL="68580" marR="68580"/>
                </a:tc>
                <a:tc>
                  <a:txBody>
                    <a:bodyPr/>
                    <a:lstStyle/>
                    <a:p>
                      <a:pPr algn="ctr"/>
                      <a:r>
                        <a:rPr lang="fr-FR" b="1" dirty="0">
                          <a:solidFill>
                            <a:srgbClr val="C00000"/>
                          </a:solidFill>
                        </a:rPr>
                        <a:t>11521</a:t>
                      </a:r>
                    </a:p>
                  </a:txBody>
                  <a:tcPr marL="68580" marR="68580"/>
                </a:tc>
                <a:extLst>
                  <a:ext uri="{0D108BD9-81ED-4DB2-BD59-A6C34878D82A}">
                    <a16:rowId xmlns:a16="http://schemas.microsoft.com/office/drawing/2014/main" val="10003"/>
                  </a:ext>
                </a:extLst>
              </a:tr>
            </a:tbl>
          </a:graphicData>
        </a:graphic>
      </p:graphicFrame>
      <p:sp>
        <p:nvSpPr>
          <p:cNvPr id="6" name="Rectangle 5"/>
          <p:cNvSpPr/>
          <p:nvPr/>
        </p:nvSpPr>
        <p:spPr>
          <a:xfrm>
            <a:off x="1377023" y="3423628"/>
            <a:ext cx="3029997" cy="338554"/>
          </a:xfrm>
          <a:prstGeom prst="rect">
            <a:avLst/>
          </a:prstGeom>
        </p:spPr>
        <p:txBody>
          <a:bodyPr wrap="none">
            <a:spAutoFit/>
          </a:bodyPr>
          <a:lstStyle/>
          <a:p>
            <a:r>
              <a:rPr lang="fr-FR" sz="1600" dirty="0">
                <a:solidFill>
                  <a:srgbClr val="C00000"/>
                </a:solidFill>
                <a:effectLst>
                  <a:outerShdw blurRad="38100" dist="38100" dir="2700000" algn="tl">
                    <a:srgbClr val="000000">
                      <a:alpha val="43137"/>
                    </a:srgbClr>
                  </a:outerShdw>
                </a:effectLst>
                <a:latin typeface="Bookman Old Style" pitchFamily="18" charset="0"/>
              </a:rPr>
              <a:t>Niveau d’exécution : 46,08%</a:t>
            </a:r>
            <a:endParaRPr lang="fr-FR" sz="1600" dirty="0">
              <a:solidFill>
                <a:srgbClr val="C00000"/>
              </a:solidFill>
            </a:endParaRPr>
          </a:p>
        </p:txBody>
      </p:sp>
      <p:graphicFrame>
        <p:nvGraphicFramePr>
          <p:cNvPr id="10" name="Tableau 9"/>
          <p:cNvGraphicFramePr>
            <a:graphicFrameLocks noGrp="1"/>
          </p:cNvGraphicFramePr>
          <p:nvPr/>
        </p:nvGraphicFramePr>
        <p:xfrm>
          <a:off x="2223248" y="4457949"/>
          <a:ext cx="1219200" cy="1871433"/>
        </p:xfrm>
        <a:graphic>
          <a:graphicData uri="http://schemas.openxmlformats.org/drawingml/2006/table">
            <a:tbl>
              <a:tblPr firstRow="1" bandRow="1">
                <a:tableStyleId>{5C22544A-7EE6-4342-B048-85BDC9FD1C3A}</a:tableStyleId>
              </a:tblPr>
              <a:tblGrid>
                <a:gridCol w="1219200">
                  <a:extLst>
                    <a:ext uri="{9D8B030D-6E8A-4147-A177-3AD203B41FA5}">
                      <a16:colId xmlns:a16="http://schemas.microsoft.com/office/drawing/2014/main" val="20000"/>
                    </a:ext>
                  </a:extLst>
                </a:gridCol>
              </a:tblGrid>
              <a:tr h="370840">
                <a:tc>
                  <a:txBody>
                    <a:bodyPr/>
                    <a:lstStyle/>
                    <a:p>
                      <a:r>
                        <a:rPr lang="fr-FR" dirty="0"/>
                        <a:t>Réseau solaire</a:t>
                      </a:r>
                    </a:p>
                  </a:txBody>
                  <a:tcPr marL="68580" marR="68580"/>
                </a:tc>
                <a:extLst>
                  <a:ext uri="{0D108BD9-81ED-4DB2-BD59-A6C34878D82A}">
                    <a16:rowId xmlns:a16="http://schemas.microsoft.com/office/drawing/2014/main" val="10000"/>
                  </a:ext>
                </a:extLst>
              </a:tr>
              <a:tr h="370840">
                <a:tc>
                  <a:txBody>
                    <a:bodyPr/>
                    <a:lstStyle/>
                    <a:p>
                      <a:pPr algn="ctr"/>
                      <a:r>
                        <a:rPr lang="fr-FR" dirty="0"/>
                        <a:t>-</a:t>
                      </a:r>
                    </a:p>
                  </a:txBody>
                  <a:tcPr marL="68580" marR="68580"/>
                </a:tc>
                <a:extLst>
                  <a:ext uri="{0D108BD9-81ED-4DB2-BD59-A6C34878D82A}">
                    <a16:rowId xmlns:a16="http://schemas.microsoft.com/office/drawing/2014/main" val="10001"/>
                  </a:ext>
                </a:extLst>
              </a:tr>
              <a:tr h="370840">
                <a:tc>
                  <a:txBody>
                    <a:bodyPr/>
                    <a:lstStyle/>
                    <a:p>
                      <a:pPr algn="ctr"/>
                      <a:r>
                        <a:rPr lang="fr-FR" dirty="0"/>
                        <a:t>398</a:t>
                      </a:r>
                    </a:p>
                  </a:txBody>
                  <a:tcPr marL="68580" marR="68580"/>
                </a:tc>
                <a:extLst>
                  <a:ext uri="{0D108BD9-81ED-4DB2-BD59-A6C34878D82A}">
                    <a16:rowId xmlns:a16="http://schemas.microsoft.com/office/drawing/2014/main" val="10002"/>
                  </a:ext>
                </a:extLst>
              </a:tr>
              <a:tr h="489673">
                <a:tc>
                  <a:txBody>
                    <a:bodyPr/>
                    <a:lstStyle/>
                    <a:p>
                      <a:pPr algn="ctr"/>
                      <a:r>
                        <a:rPr lang="fr-FR" dirty="0"/>
                        <a:t>398</a:t>
                      </a:r>
                    </a:p>
                  </a:txBody>
                  <a:tcPr marL="68580" marR="68580"/>
                </a:tc>
                <a:extLst>
                  <a:ext uri="{0D108BD9-81ED-4DB2-BD59-A6C34878D82A}">
                    <a16:rowId xmlns:a16="http://schemas.microsoft.com/office/drawing/2014/main" val="10003"/>
                  </a:ext>
                </a:extLst>
              </a:tr>
            </a:tbl>
          </a:graphicData>
        </a:graphic>
      </p:graphicFrame>
      <p:sp>
        <p:nvSpPr>
          <p:cNvPr id="11" name="Rectangle 10"/>
          <p:cNvSpPr/>
          <p:nvPr/>
        </p:nvSpPr>
        <p:spPr>
          <a:xfrm>
            <a:off x="1356852" y="4033228"/>
            <a:ext cx="5133136" cy="400110"/>
          </a:xfrm>
          <a:prstGeom prst="rect">
            <a:avLst/>
          </a:prstGeom>
        </p:spPr>
        <p:txBody>
          <a:bodyPr wrap="none">
            <a:spAutoFit/>
          </a:bodyPr>
          <a:lstStyle/>
          <a:p>
            <a:r>
              <a:rPr lang="fr-FR" sz="2000" b="1" dirty="0">
                <a:solidFill>
                  <a:srgbClr val="92D050"/>
                </a:solidFill>
                <a:effectLst>
                  <a:outerShdw blurRad="38100" dist="38100" dir="2700000" algn="tl">
                    <a:srgbClr val="000000">
                      <a:alpha val="43137"/>
                    </a:srgbClr>
                  </a:outerShdw>
                </a:effectLst>
                <a:latin typeface="Bookman Old Style" pitchFamily="18" charset="0"/>
              </a:rPr>
              <a:t>Etat de réhabilitation du parc solaire</a:t>
            </a:r>
            <a:endParaRPr lang="fr-FR" sz="2000" b="1" dirty="0"/>
          </a:p>
        </p:txBody>
      </p:sp>
      <p:sp>
        <p:nvSpPr>
          <p:cNvPr id="12" name="Rectangle 11"/>
          <p:cNvSpPr/>
          <p:nvPr/>
        </p:nvSpPr>
        <p:spPr>
          <a:xfrm>
            <a:off x="3469341" y="5266330"/>
            <a:ext cx="4572000" cy="646331"/>
          </a:xfrm>
          <a:prstGeom prst="rect">
            <a:avLst/>
          </a:prstGeom>
        </p:spPr>
        <p:txBody>
          <a:bodyPr>
            <a:spAutoFit/>
          </a:bodyPr>
          <a:lstStyle/>
          <a:p>
            <a:r>
              <a:rPr lang="fr-FR" dirty="0">
                <a:solidFill>
                  <a:srgbClr val="C00000"/>
                </a:solidFill>
                <a:effectLst>
                  <a:outerShdw blurRad="38100" dist="38100" dir="2700000" algn="tl">
                    <a:srgbClr val="000000">
                      <a:alpha val="43137"/>
                    </a:srgbClr>
                  </a:outerShdw>
                </a:effectLst>
                <a:latin typeface="Bookman Old Style" pitchFamily="18" charset="0"/>
              </a:rPr>
              <a:t>Niveau d’exécution de  la réhabilitation du parc solaire : 99,5%</a:t>
            </a:r>
            <a:endParaRPr lang="fr-FR" dirty="0">
              <a:solidFill>
                <a:srgbClr val="C00000"/>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38D9ADD-7B7D-D27B-3355-B381ACBE54EF}"/>
              </a:ext>
            </a:extLst>
          </p:cNvPr>
          <p:cNvSpPr>
            <a:spLocks noGrp="1"/>
          </p:cNvSpPr>
          <p:nvPr>
            <p:ph type="title"/>
          </p:nvPr>
        </p:nvSpPr>
        <p:spPr>
          <a:xfrm>
            <a:off x="457200" y="260648"/>
            <a:ext cx="8229600" cy="1156990"/>
          </a:xfrm>
        </p:spPr>
        <p:txBody>
          <a:bodyPr>
            <a:noAutofit/>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srgbClr val="000000"/>
                </a:solidFill>
                <a:effectLst/>
                <a:uLnTx/>
                <a:uFillTx/>
                <a:latin typeface="Bookman Old Style"/>
                <a:ea typeface="+mn-ea"/>
                <a:cs typeface="+mn-cs"/>
              </a:rPr>
              <a:t>Réseau solaire </a:t>
            </a:r>
            <a:br>
              <a:rPr kumimoji="0" lang="fr-FR" sz="1400" b="1" i="0" u="none" strike="noStrike" kern="1200" cap="none" spc="0" normalizeH="0" baseline="0" noProof="0" dirty="0">
                <a:ln>
                  <a:noFill/>
                </a:ln>
                <a:solidFill>
                  <a:srgbClr val="000000"/>
                </a:solidFill>
                <a:effectLst/>
                <a:uLnTx/>
                <a:uFillTx/>
                <a:latin typeface="Bookman Old Style"/>
                <a:ea typeface="+mn-ea"/>
                <a:cs typeface="+mn-cs"/>
              </a:rPr>
            </a:br>
            <a:r>
              <a:rPr kumimoji="0" lang="fr-FR" sz="1400" b="1" i="0" u="none" strike="noStrike" kern="1200" cap="none" spc="0" normalizeH="0" baseline="0" noProof="0" dirty="0">
                <a:ln>
                  <a:noFill/>
                </a:ln>
                <a:solidFill>
                  <a:srgbClr val="000000"/>
                </a:solidFill>
                <a:effectLst/>
                <a:uLnTx/>
                <a:uFillTx/>
                <a:latin typeface="Bookman Old Style"/>
                <a:ea typeface="+mn-ea"/>
                <a:cs typeface="+mn-cs"/>
              </a:rPr>
              <a:t>Projet : Travaux d’entretien, de réhabilitation du réseau d’éclairage public dans les communes et l’entretien des feux tricolores de la ville de Dakar en huit (08) lots.  </a:t>
            </a:r>
            <a:br>
              <a:rPr kumimoji="0" lang="fr-FR" sz="1400" b="1" i="0" u="none" strike="noStrike" kern="1200" cap="none" spc="0" normalizeH="0" baseline="0" noProof="0" dirty="0">
                <a:ln>
                  <a:noFill/>
                </a:ln>
                <a:solidFill>
                  <a:srgbClr val="000000"/>
                </a:solidFill>
                <a:effectLst/>
                <a:uLnTx/>
                <a:uFillTx/>
                <a:latin typeface="Bookman Old Style"/>
                <a:ea typeface="+mn-ea"/>
                <a:cs typeface="+mn-cs"/>
              </a:rPr>
            </a:br>
            <a:r>
              <a:rPr kumimoji="0" lang="fr-FR" sz="1400" b="1" i="0" u="none" strike="noStrike" kern="1200" cap="none" spc="0" normalizeH="0" baseline="0" noProof="0" dirty="0">
                <a:ln>
                  <a:noFill/>
                </a:ln>
                <a:solidFill>
                  <a:srgbClr val="FF0000"/>
                </a:solidFill>
                <a:effectLst/>
                <a:uLnTx/>
                <a:uFillTx/>
                <a:latin typeface="Bookman Old Style"/>
                <a:ea typeface="+mn-ea"/>
                <a:cs typeface="+mn-cs"/>
              </a:rPr>
              <a:t>SUIVI DU RELAMPING</a:t>
            </a:r>
            <a:br>
              <a:rPr kumimoji="0" lang="fr-FR" sz="1400" b="1" i="0" u="none" strike="noStrike" kern="1200" cap="none" spc="0" normalizeH="0" baseline="0" noProof="0" dirty="0">
                <a:ln>
                  <a:noFill/>
                </a:ln>
                <a:solidFill>
                  <a:srgbClr val="FF0000"/>
                </a:solidFill>
                <a:effectLst/>
                <a:uLnTx/>
                <a:uFillTx/>
                <a:latin typeface="Bookman Old Style"/>
                <a:ea typeface="+mn-ea"/>
                <a:cs typeface="+mn-cs"/>
              </a:rPr>
            </a:br>
            <a:r>
              <a:rPr kumimoji="0" lang="fr-FR" sz="1400" b="1" i="0" u="none" strike="noStrike" kern="1200" cap="none" spc="0" normalizeH="0" baseline="0" noProof="0" dirty="0">
                <a:ln>
                  <a:noFill/>
                </a:ln>
                <a:solidFill>
                  <a:srgbClr val="FF0000"/>
                </a:solidFill>
                <a:effectLst/>
                <a:uLnTx/>
                <a:uFillTx/>
                <a:latin typeface="Bookman Old Style"/>
                <a:ea typeface="+mn-ea"/>
                <a:cs typeface="+mn-cs"/>
              </a:rPr>
              <a:t>ANNEE : 2021</a:t>
            </a:r>
            <a:br>
              <a:rPr kumimoji="0" lang="fr-FR" sz="1400" b="1" i="0" u="none" strike="noStrike" kern="1200" cap="none" spc="0" normalizeH="0" baseline="0" noProof="0" dirty="0">
                <a:ln>
                  <a:noFill/>
                </a:ln>
                <a:solidFill>
                  <a:srgbClr val="000000"/>
                </a:solidFill>
                <a:effectLst/>
                <a:uLnTx/>
                <a:uFillTx/>
                <a:latin typeface="Bookman Old Style"/>
                <a:ea typeface="+mn-ea"/>
                <a:cs typeface="+mn-cs"/>
              </a:rPr>
            </a:br>
            <a:r>
              <a:rPr kumimoji="0" lang="fr-FR" sz="1400" b="1" i="0" u="none" strike="noStrike" kern="1200" cap="none" spc="0" normalizeH="0" baseline="0" noProof="0" dirty="0">
                <a:ln>
                  <a:noFill/>
                </a:ln>
                <a:solidFill>
                  <a:srgbClr val="000000"/>
                </a:solidFill>
                <a:effectLst/>
                <a:uLnTx/>
                <a:uFillTx/>
                <a:latin typeface="Bookman Old Style"/>
                <a:ea typeface="+mn-ea"/>
                <a:cs typeface="+mn-cs"/>
              </a:rPr>
              <a:t>Réhabilitation des Lampadaires solaires</a:t>
            </a:r>
            <a:br>
              <a:rPr kumimoji="0" lang="fr-FR" sz="1400" b="1" i="0" u="none" strike="noStrike" kern="1200" cap="none" spc="0" normalizeH="0" baseline="0" noProof="0" dirty="0">
                <a:ln>
                  <a:noFill/>
                </a:ln>
                <a:solidFill>
                  <a:srgbClr val="000000"/>
                </a:solidFill>
                <a:effectLst/>
                <a:uLnTx/>
                <a:uFillTx/>
                <a:latin typeface="Bookman Old Style"/>
                <a:ea typeface="+mn-ea"/>
                <a:cs typeface="+mn-cs"/>
              </a:rPr>
            </a:br>
            <a:endParaRPr lang="fr-FR" sz="1400" dirty="0"/>
          </a:p>
        </p:txBody>
      </p:sp>
      <p:graphicFrame>
        <p:nvGraphicFramePr>
          <p:cNvPr id="4" name="Tableau 4">
            <a:extLst>
              <a:ext uri="{FF2B5EF4-FFF2-40B4-BE49-F238E27FC236}">
                <a16:creationId xmlns:a16="http://schemas.microsoft.com/office/drawing/2014/main" id="{13643086-98E6-C141-D1A6-D77573010B0E}"/>
              </a:ext>
            </a:extLst>
          </p:cNvPr>
          <p:cNvGraphicFramePr>
            <a:graphicFrameLocks noGrp="1"/>
          </p:cNvGraphicFramePr>
          <p:nvPr>
            <p:ph idx="1"/>
            <p:extLst>
              <p:ext uri="{D42A27DB-BD31-4B8C-83A1-F6EECF244321}">
                <p14:modId xmlns:p14="http://schemas.microsoft.com/office/powerpoint/2010/main" val="2110802830"/>
              </p:ext>
            </p:extLst>
          </p:nvPr>
        </p:nvGraphicFramePr>
        <p:xfrm>
          <a:off x="611560" y="1700808"/>
          <a:ext cx="8229600" cy="4216400"/>
        </p:xfrm>
        <a:graphic>
          <a:graphicData uri="http://schemas.openxmlformats.org/drawingml/2006/table">
            <a:tbl>
              <a:tblPr firstRow="1" bandRow="1">
                <a:tableStyleId>{5C22544A-7EE6-4342-B048-85BDC9FD1C3A}</a:tableStyleId>
              </a:tblPr>
              <a:tblGrid>
                <a:gridCol w="2743200">
                  <a:extLst>
                    <a:ext uri="{9D8B030D-6E8A-4147-A177-3AD203B41FA5}">
                      <a16:colId xmlns:a16="http://schemas.microsoft.com/office/drawing/2014/main" val="3626348242"/>
                    </a:ext>
                  </a:extLst>
                </a:gridCol>
                <a:gridCol w="2743200">
                  <a:extLst>
                    <a:ext uri="{9D8B030D-6E8A-4147-A177-3AD203B41FA5}">
                      <a16:colId xmlns:a16="http://schemas.microsoft.com/office/drawing/2014/main" val="3670342479"/>
                    </a:ext>
                  </a:extLst>
                </a:gridCol>
                <a:gridCol w="2743200">
                  <a:extLst>
                    <a:ext uri="{9D8B030D-6E8A-4147-A177-3AD203B41FA5}">
                      <a16:colId xmlns:a16="http://schemas.microsoft.com/office/drawing/2014/main" val="3233669165"/>
                    </a:ext>
                  </a:extLst>
                </a:gridCol>
              </a:tblGrid>
              <a:tr h="370840">
                <a:tc>
                  <a:txBody>
                    <a:bodyPr/>
                    <a:lstStyle/>
                    <a:p>
                      <a:r>
                        <a:rPr lang="fr-FR" dirty="0"/>
                        <a:t>Communes </a:t>
                      </a:r>
                    </a:p>
                  </a:txBody>
                  <a:tcPr/>
                </a:tc>
                <a:tc>
                  <a:txBody>
                    <a:bodyPr/>
                    <a:lstStyle/>
                    <a:p>
                      <a:r>
                        <a:rPr lang="fr-FR" dirty="0"/>
                        <a:t>Sites </a:t>
                      </a:r>
                    </a:p>
                  </a:txBody>
                  <a:tcPr/>
                </a:tc>
                <a:tc>
                  <a:txBody>
                    <a:bodyPr/>
                    <a:lstStyle/>
                    <a:p>
                      <a:r>
                        <a:rPr lang="fr-FR" dirty="0"/>
                        <a:t>Nombre de lampadaires solaires réhabilités</a:t>
                      </a:r>
                    </a:p>
                  </a:txBody>
                  <a:tcPr/>
                </a:tc>
                <a:extLst>
                  <a:ext uri="{0D108BD9-81ED-4DB2-BD59-A6C34878D82A}">
                    <a16:rowId xmlns:a16="http://schemas.microsoft.com/office/drawing/2014/main" val="334649780"/>
                  </a:ext>
                </a:extLst>
              </a:tr>
              <a:tr h="370840">
                <a:tc>
                  <a:txBody>
                    <a:bodyPr/>
                    <a:lstStyle/>
                    <a:p>
                      <a:r>
                        <a:rPr lang="fr-FR" dirty="0"/>
                        <a:t>MEDINA</a:t>
                      </a:r>
                    </a:p>
                  </a:txBody>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solidFill>
                          <a:effectLst/>
                          <a:uLnTx/>
                          <a:uFillTx/>
                          <a:latin typeface="Bookman Old Style"/>
                          <a:ea typeface="+mn-ea"/>
                          <a:cs typeface="+mn-cs"/>
                        </a:rPr>
                        <a:t>Porte du millénaire et </a:t>
                      </a:r>
                      <a:r>
                        <a:rPr kumimoji="0" lang="fr-FR" sz="1100" b="0" i="0" u="none" strike="noStrike" kern="1200" cap="none" spc="0" normalizeH="0" baseline="0" noProof="0" dirty="0" err="1">
                          <a:ln>
                            <a:noFill/>
                          </a:ln>
                          <a:solidFill>
                            <a:srgbClr val="000000"/>
                          </a:solidFill>
                          <a:effectLst/>
                          <a:uLnTx/>
                          <a:uFillTx/>
                          <a:latin typeface="Bookman Old Style"/>
                          <a:ea typeface="+mn-ea"/>
                          <a:cs typeface="+mn-cs"/>
                        </a:rPr>
                        <a:t>Reubeuss</a:t>
                      </a:r>
                      <a:endParaRPr kumimoji="0" lang="fr-FR" sz="1100" b="0" i="0" u="none" strike="noStrike" kern="1200" cap="none" spc="0" normalizeH="0" baseline="0" noProof="0" dirty="0">
                        <a:ln>
                          <a:noFill/>
                        </a:ln>
                        <a:solidFill>
                          <a:srgbClr val="000000"/>
                        </a:solidFill>
                        <a:effectLst/>
                        <a:uLnTx/>
                        <a:uFillTx/>
                        <a:latin typeface="Bookman Old Style"/>
                        <a:ea typeface="+mn-ea"/>
                        <a:cs typeface="+mn-cs"/>
                      </a:endParaRPr>
                    </a:p>
                    <a:p>
                      <a:endParaRPr lang="fr-FR" dirty="0"/>
                    </a:p>
                  </a:txBody>
                  <a:tcPr/>
                </a:tc>
                <a:tc>
                  <a:txBody>
                    <a:bodyPr/>
                    <a:lstStyle/>
                    <a:p>
                      <a:r>
                        <a:rPr lang="fr-FR" dirty="0"/>
                        <a:t>54</a:t>
                      </a:r>
                    </a:p>
                  </a:txBody>
                  <a:tcPr/>
                </a:tc>
                <a:extLst>
                  <a:ext uri="{0D108BD9-81ED-4DB2-BD59-A6C34878D82A}">
                    <a16:rowId xmlns:a16="http://schemas.microsoft.com/office/drawing/2014/main" val="3975232015"/>
                  </a:ext>
                </a:extLst>
              </a:tr>
              <a:tr h="370840">
                <a:tc>
                  <a:txBody>
                    <a:bodyPr/>
                    <a:lstStyle/>
                    <a:p>
                      <a:r>
                        <a:rPr lang="fr-FR" dirty="0"/>
                        <a:t>HLM</a:t>
                      </a:r>
                    </a:p>
                  </a:txBody>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solidFill>
                          <a:effectLst/>
                          <a:uLnTx/>
                          <a:uFillTx/>
                          <a:latin typeface="Bookman Old Style"/>
                          <a:ea typeface="+mn-ea"/>
                          <a:cs typeface="+mn-cs"/>
                        </a:rPr>
                        <a:t>Corniche des HLM</a:t>
                      </a:r>
                    </a:p>
                    <a:p>
                      <a:endParaRPr lang="fr-FR" dirty="0"/>
                    </a:p>
                  </a:txBody>
                  <a:tcPr/>
                </a:tc>
                <a:tc>
                  <a:txBody>
                    <a:bodyPr/>
                    <a:lstStyle/>
                    <a:p>
                      <a:r>
                        <a:rPr lang="fr-FR" dirty="0"/>
                        <a:t>112</a:t>
                      </a:r>
                    </a:p>
                  </a:txBody>
                  <a:tcPr/>
                </a:tc>
                <a:extLst>
                  <a:ext uri="{0D108BD9-81ED-4DB2-BD59-A6C34878D82A}">
                    <a16:rowId xmlns:a16="http://schemas.microsoft.com/office/drawing/2014/main" val="1925144264"/>
                  </a:ext>
                </a:extLst>
              </a:tr>
              <a:tr h="370840">
                <a:tc>
                  <a:txBody>
                    <a:bodyPr/>
                    <a:lstStyle/>
                    <a:p>
                      <a:r>
                        <a:rPr lang="fr-FR" dirty="0"/>
                        <a:t>BISCUITERIE</a:t>
                      </a:r>
                    </a:p>
                  </a:txBody>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solidFill>
                          <a:effectLst/>
                          <a:uLnTx/>
                          <a:uFillTx/>
                          <a:latin typeface="Bookman Old Style"/>
                          <a:ea typeface="+mn-ea"/>
                          <a:cs typeface="+mn-cs"/>
                        </a:rPr>
                        <a:t>Eglise Grand Dakar</a:t>
                      </a:r>
                    </a:p>
                    <a:p>
                      <a:endParaRPr lang="fr-FR" dirty="0"/>
                    </a:p>
                  </a:txBody>
                  <a:tcPr/>
                </a:tc>
                <a:tc>
                  <a:txBody>
                    <a:bodyPr/>
                    <a:lstStyle/>
                    <a:p>
                      <a:r>
                        <a:rPr lang="fr-FR" dirty="0"/>
                        <a:t>6</a:t>
                      </a:r>
                    </a:p>
                  </a:txBody>
                  <a:tcPr/>
                </a:tc>
                <a:extLst>
                  <a:ext uri="{0D108BD9-81ED-4DB2-BD59-A6C34878D82A}">
                    <a16:rowId xmlns:a16="http://schemas.microsoft.com/office/drawing/2014/main" val="4266628736"/>
                  </a:ext>
                </a:extLst>
              </a:tr>
              <a:tr h="370840">
                <a:tc>
                  <a:txBody>
                    <a:bodyPr/>
                    <a:lstStyle/>
                    <a:p>
                      <a:r>
                        <a:rPr lang="fr-FR" dirty="0"/>
                        <a:t>DAKAR PLATEAU</a:t>
                      </a:r>
                    </a:p>
                  </a:txBody>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solidFill>
                          <a:effectLst/>
                          <a:uLnTx/>
                          <a:uFillTx/>
                          <a:latin typeface="Bookman Old Style"/>
                          <a:ea typeface="+mn-ea"/>
                          <a:cs typeface="+mn-cs"/>
                        </a:rPr>
                        <a:t>Pompier (Malick SY) et Arsenal de la Marine </a:t>
                      </a:r>
                    </a:p>
                    <a:p>
                      <a:endParaRPr lang="fr-FR" dirty="0"/>
                    </a:p>
                  </a:txBody>
                  <a:tcPr/>
                </a:tc>
                <a:tc>
                  <a:txBody>
                    <a:bodyPr/>
                    <a:lstStyle/>
                    <a:p>
                      <a:r>
                        <a:rPr lang="fr-FR" dirty="0"/>
                        <a:t>77</a:t>
                      </a:r>
                    </a:p>
                  </a:txBody>
                  <a:tcPr/>
                </a:tc>
                <a:extLst>
                  <a:ext uri="{0D108BD9-81ED-4DB2-BD59-A6C34878D82A}">
                    <a16:rowId xmlns:a16="http://schemas.microsoft.com/office/drawing/2014/main" val="701115562"/>
                  </a:ext>
                </a:extLst>
              </a:tr>
              <a:tr h="370840">
                <a:tc>
                  <a:txBody>
                    <a:bodyPr/>
                    <a:lstStyle/>
                    <a:p>
                      <a:r>
                        <a:rPr lang="fr-FR" dirty="0"/>
                        <a:t>OUAKAM</a:t>
                      </a:r>
                    </a:p>
                  </a:txBody>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solidFill>
                          <a:effectLst/>
                          <a:uLnTx/>
                          <a:uFillTx/>
                          <a:latin typeface="Bookman Old Style"/>
                          <a:ea typeface="+mn-ea"/>
                          <a:cs typeface="+mn-cs"/>
                        </a:rPr>
                        <a:t>Saint Lazare </a:t>
                      </a:r>
                    </a:p>
                    <a:p>
                      <a:endParaRPr lang="fr-FR" dirty="0"/>
                    </a:p>
                  </a:txBody>
                  <a:tcPr/>
                </a:tc>
                <a:tc>
                  <a:txBody>
                    <a:bodyPr/>
                    <a:lstStyle/>
                    <a:p>
                      <a:r>
                        <a:rPr lang="fr-FR" dirty="0"/>
                        <a:t>22</a:t>
                      </a:r>
                    </a:p>
                  </a:txBody>
                  <a:tcPr/>
                </a:tc>
                <a:extLst>
                  <a:ext uri="{0D108BD9-81ED-4DB2-BD59-A6C34878D82A}">
                    <a16:rowId xmlns:a16="http://schemas.microsoft.com/office/drawing/2014/main" val="2711579741"/>
                  </a:ext>
                </a:extLst>
              </a:tr>
              <a:tr h="370840">
                <a:tc>
                  <a:txBody>
                    <a:bodyPr/>
                    <a:lstStyle/>
                    <a:p>
                      <a:r>
                        <a:rPr lang="fr-FR" dirty="0"/>
                        <a:t>FANN – POINT E - AMITIE</a:t>
                      </a:r>
                    </a:p>
                  </a:txBody>
                  <a:tcPr/>
                </a:tc>
                <a:tc>
                  <a:txBody>
                    <a:bodyPr/>
                    <a:lstStyle/>
                    <a:p>
                      <a:r>
                        <a:rPr kumimoji="0" lang="fr-FR" sz="1100" b="0" i="0" u="none" strike="noStrike" kern="1200" cap="none" spc="0" normalizeH="0" baseline="0" noProof="0" dirty="0">
                          <a:ln>
                            <a:noFill/>
                          </a:ln>
                          <a:solidFill>
                            <a:srgbClr val="000000"/>
                          </a:solidFill>
                          <a:effectLst/>
                          <a:uLnTx/>
                          <a:uFillTx/>
                          <a:latin typeface="Bookman Old Style"/>
                          <a:ea typeface="+mn-ea"/>
                          <a:cs typeface="+mn-cs"/>
                        </a:rPr>
                        <a:t>corniche Ouest (parcours sportif</a:t>
                      </a:r>
                      <a:endParaRPr lang="fr-FR" dirty="0"/>
                    </a:p>
                  </a:txBody>
                  <a:tcPr/>
                </a:tc>
                <a:tc>
                  <a:txBody>
                    <a:bodyPr/>
                    <a:lstStyle/>
                    <a:p>
                      <a:r>
                        <a:rPr lang="fr-FR" dirty="0"/>
                        <a:t>127</a:t>
                      </a:r>
                    </a:p>
                  </a:txBody>
                  <a:tcPr/>
                </a:tc>
                <a:extLst>
                  <a:ext uri="{0D108BD9-81ED-4DB2-BD59-A6C34878D82A}">
                    <a16:rowId xmlns:a16="http://schemas.microsoft.com/office/drawing/2014/main" val="157795411"/>
                  </a:ext>
                </a:extLst>
              </a:tr>
              <a:tr h="370840">
                <a:tc>
                  <a:txBody>
                    <a:bodyPr/>
                    <a:lstStyle/>
                    <a:p>
                      <a:r>
                        <a:rPr lang="fr-FR" dirty="0"/>
                        <a:t>TOTAL</a:t>
                      </a:r>
                    </a:p>
                  </a:txBody>
                  <a:tcPr/>
                </a:tc>
                <a:tc>
                  <a:txBody>
                    <a:bodyPr/>
                    <a:lstStyle/>
                    <a:p>
                      <a:endParaRPr lang="fr-FR" dirty="0"/>
                    </a:p>
                  </a:txBody>
                  <a:tcPr/>
                </a:tc>
                <a:tc>
                  <a:txBody>
                    <a:bodyPr/>
                    <a:lstStyle/>
                    <a:p>
                      <a:r>
                        <a:rPr lang="fr-FR" dirty="0"/>
                        <a:t>398</a:t>
                      </a:r>
                    </a:p>
                  </a:txBody>
                  <a:tcPr/>
                </a:tc>
                <a:extLst>
                  <a:ext uri="{0D108BD9-81ED-4DB2-BD59-A6C34878D82A}">
                    <a16:rowId xmlns:a16="http://schemas.microsoft.com/office/drawing/2014/main" val="2632740693"/>
                  </a:ext>
                </a:extLst>
              </a:tr>
            </a:tbl>
          </a:graphicData>
        </a:graphic>
      </p:graphicFrame>
    </p:spTree>
    <p:extLst>
      <p:ext uri="{BB962C8B-B14F-4D97-AF65-F5344CB8AC3E}">
        <p14:creationId xmlns:p14="http://schemas.microsoft.com/office/powerpoint/2010/main" val="19030011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Espace réservé du contenu 4" descr="IMG-20210804-WA0043.jpg"/>
          <p:cNvPicPr>
            <a:picLocks noGrp="1" noChangeAspect="1"/>
          </p:cNvPicPr>
          <p:nvPr>
            <p:ph sz="half" idx="4294967295"/>
          </p:nvPr>
        </p:nvPicPr>
        <p:blipFill>
          <a:blip r:embed="rId2"/>
          <a:stretch>
            <a:fillRect/>
          </a:stretch>
        </p:blipFill>
        <p:spPr>
          <a:xfrm>
            <a:off x="142844" y="357166"/>
            <a:ext cx="4429156" cy="6215085"/>
          </a:xfrm>
        </p:spPr>
      </p:pic>
      <p:pic>
        <p:nvPicPr>
          <p:cNvPr id="6" name="Espace réservé du contenu 5" descr="IMG-20210804-WA0046.jpg"/>
          <p:cNvPicPr>
            <a:picLocks noGrp="1" noChangeAspect="1"/>
          </p:cNvPicPr>
          <p:nvPr>
            <p:ph sz="half" idx="4294967295"/>
          </p:nvPr>
        </p:nvPicPr>
        <p:blipFill>
          <a:blip r:embed="rId3"/>
          <a:stretch>
            <a:fillRect/>
          </a:stretch>
        </p:blipFill>
        <p:spPr>
          <a:xfrm>
            <a:off x="4714876" y="357166"/>
            <a:ext cx="4214842" cy="6143647"/>
          </a:xfr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descr="IMG-20210804-WA0044.jpg"/>
          <p:cNvPicPr>
            <a:picLocks noGrp="1" noChangeAspect="1"/>
          </p:cNvPicPr>
          <p:nvPr>
            <p:ph idx="4294967295"/>
          </p:nvPr>
        </p:nvPicPr>
        <p:blipFill>
          <a:blip r:embed="rId2"/>
          <a:stretch>
            <a:fillRect/>
          </a:stretch>
        </p:blipFill>
        <p:spPr>
          <a:xfrm>
            <a:off x="285720" y="214290"/>
            <a:ext cx="8572560" cy="6429398"/>
          </a:xfr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descr="IMG-20210804-WA0045.jpg"/>
          <p:cNvPicPr>
            <a:picLocks noGrp="1" noChangeAspect="1"/>
          </p:cNvPicPr>
          <p:nvPr>
            <p:ph idx="4294967295"/>
          </p:nvPr>
        </p:nvPicPr>
        <p:blipFill>
          <a:blip r:embed="rId2"/>
          <a:stretch>
            <a:fillRect/>
          </a:stretch>
        </p:blipFill>
        <p:spPr>
          <a:xfrm>
            <a:off x="214282" y="428604"/>
            <a:ext cx="8715436" cy="6215106"/>
          </a:xfr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71604" y="214290"/>
            <a:ext cx="5715040" cy="369332"/>
          </a:xfrm>
          <a:prstGeom prst="rect">
            <a:avLst/>
          </a:prstGeom>
        </p:spPr>
        <p:txBody>
          <a:bodyPr wrap="square">
            <a:spAutoFit/>
          </a:bodyPr>
          <a:lstStyle/>
          <a:p>
            <a:pPr algn="ctr"/>
            <a:r>
              <a:rPr lang="fr-FR" b="1" dirty="0">
                <a:solidFill>
                  <a:schemeClr val="tx2"/>
                </a:solidFill>
              </a:rPr>
              <a:t>EXPRESSION DES BESOINS</a:t>
            </a:r>
          </a:p>
        </p:txBody>
      </p:sp>
      <p:sp>
        <p:nvSpPr>
          <p:cNvPr id="5" name="Rectangle 4"/>
          <p:cNvSpPr/>
          <p:nvPr/>
        </p:nvSpPr>
        <p:spPr>
          <a:xfrm>
            <a:off x="250017" y="980728"/>
            <a:ext cx="8643966" cy="5416868"/>
          </a:xfrm>
          <a:prstGeom prst="rect">
            <a:avLst/>
          </a:prstGeom>
        </p:spPr>
        <p:txBody>
          <a:bodyPr wrap="square">
            <a:spAutoFit/>
          </a:bodyPr>
          <a:lstStyle/>
          <a:p>
            <a:pPr lvl="0" algn="just" eaLnBrk="0" fontAlgn="base" hangingPunct="0">
              <a:spcBef>
                <a:spcPct val="0"/>
              </a:spcBef>
              <a:spcAft>
                <a:spcPct val="0"/>
              </a:spcAft>
              <a:buFont typeface="Wingdings" pitchFamily="2" charset="2"/>
              <a:buChar char="Ø"/>
              <a:tabLst>
                <a:tab pos="914400" algn="l"/>
              </a:tabLst>
            </a:pPr>
            <a:r>
              <a:rPr lang="fr-FR" b="1" u="sng" dirty="0">
                <a:latin typeface="Arial" panose="020B0604020202020204" pitchFamily="34" charset="0"/>
                <a:ea typeface="Calibri" pitchFamily="34" charset="0"/>
                <a:cs typeface="Arial" panose="020B0604020202020204" pitchFamily="34" charset="0"/>
              </a:rPr>
              <a:t>Efficacité énergétique</a:t>
            </a:r>
          </a:p>
          <a:p>
            <a:pPr lvl="0" algn="just" eaLnBrk="0" fontAlgn="base" hangingPunct="0">
              <a:spcBef>
                <a:spcPct val="0"/>
              </a:spcBef>
              <a:spcAft>
                <a:spcPct val="0"/>
              </a:spcAft>
              <a:tabLst>
                <a:tab pos="914400" algn="l"/>
              </a:tabLst>
            </a:pPr>
            <a:endParaRPr lang="fr-FR" sz="1000" dirty="0">
              <a:latin typeface="Arial" panose="020B0604020202020204" pitchFamily="34" charset="0"/>
              <a:cs typeface="Arial" pitchFamily="34" charset="0"/>
            </a:endParaRPr>
          </a:p>
          <a:p>
            <a:pPr lvl="0" algn="just" eaLnBrk="0" fontAlgn="base" hangingPunct="0">
              <a:spcBef>
                <a:spcPct val="0"/>
              </a:spcBef>
              <a:spcAft>
                <a:spcPct val="0"/>
              </a:spcAft>
              <a:buFontTx/>
              <a:buChar char="•"/>
              <a:tabLst>
                <a:tab pos="914400" algn="l"/>
              </a:tabLst>
            </a:pPr>
            <a:r>
              <a:rPr lang="fr-FR" sz="2000" dirty="0"/>
              <a:t>Assistance financière pour la généralisation de l’usage des nouvelles technologies avec des performances soutenables dans le relamping telles que les </a:t>
            </a:r>
            <a:r>
              <a:rPr lang="fr-FR" sz="2000" dirty="0" err="1"/>
              <a:t>leds</a:t>
            </a:r>
            <a:r>
              <a:rPr lang="fr-FR" sz="2000" dirty="0"/>
              <a:t> ;</a:t>
            </a:r>
          </a:p>
          <a:p>
            <a:pPr lvl="0" algn="just" eaLnBrk="0" fontAlgn="base" hangingPunct="0">
              <a:spcBef>
                <a:spcPct val="0"/>
              </a:spcBef>
              <a:spcAft>
                <a:spcPct val="0"/>
              </a:spcAft>
              <a:buFontTx/>
              <a:buChar char="•"/>
              <a:tabLst>
                <a:tab pos="914400" algn="l"/>
              </a:tabLst>
            </a:pPr>
            <a:r>
              <a:rPr lang="fr-FR" sz="2000" dirty="0"/>
              <a:t>Assistance financière pour le renforcement du parc solaire avec une bonne maîtrise technique. </a:t>
            </a:r>
          </a:p>
          <a:p>
            <a:pPr lvl="0" algn="just" eaLnBrk="0" fontAlgn="base" hangingPunct="0">
              <a:spcBef>
                <a:spcPct val="0"/>
              </a:spcBef>
              <a:spcAft>
                <a:spcPct val="0"/>
              </a:spcAft>
              <a:tabLst>
                <a:tab pos="914400" algn="l"/>
              </a:tabLst>
            </a:pPr>
            <a:endParaRPr lang="fr-FR" sz="1000" dirty="0">
              <a:latin typeface="Arial" panose="020B0604020202020204" pitchFamily="34" charset="0"/>
              <a:cs typeface="Arial" pitchFamily="34" charset="0"/>
            </a:endParaRPr>
          </a:p>
          <a:p>
            <a:pPr lvl="0" algn="just" eaLnBrk="0" fontAlgn="base" hangingPunct="0">
              <a:spcBef>
                <a:spcPct val="0"/>
              </a:spcBef>
              <a:spcAft>
                <a:spcPct val="0"/>
              </a:spcAft>
              <a:buFont typeface="Wingdings" pitchFamily="2" charset="2"/>
              <a:buChar char="Ø"/>
              <a:tabLst>
                <a:tab pos="914400" algn="l"/>
              </a:tabLst>
            </a:pPr>
            <a:r>
              <a:rPr lang="fr-FR" b="1" u="sng" dirty="0">
                <a:latin typeface="Arial" panose="020B0604020202020204" pitchFamily="34" charset="0"/>
                <a:ea typeface="Calibri" pitchFamily="34" charset="0"/>
                <a:cs typeface="Arial" panose="020B0604020202020204" pitchFamily="34" charset="0"/>
              </a:rPr>
              <a:t>Gestion de l’Eclairage Public </a:t>
            </a:r>
          </a:p>
          <a:p>
            <a:pPr lvl="0" algn="just" eaLnBrk="0" fontAlgn="base" hangingPunct="0">
              <a:spcBef>
                <a:spcPct val="0"/>
              </a:spcBef>
              <a:spcAft>
                <a:spcPct val="0"/>
              </a:spcAft>
              <a:buFont typeface="Wingdings" pitchFamily="2" charset="2"/>
              <a:buChar char="Ø"/>
              <a:tabLst>
                <a:tab pos="914400" algn="l"/>
              </a:tabLst>
            </a:pPr>
            <a:endParaRPr lang="fr-FR" sz="1000" dirty="0">
              <a:latin typeface="Arial" panose="020B0604020202020204" pitchFamily="34" charset="0"/>
              <a:cs typeface="Arial" pitchFamily="34" charset="0"/>
            </a:endParaRPr>
          </a:p>
          <a:p>
            <a:pPr indent="-285750" algn="just" eaLnBrk="0" fontAlgn="base" hangingPunct="0">
              <a:spcBef>
                <a:spcPct val="0"/>
              </a:spcBef>
              <a:spcAft>
                <a:spcPct val="0"/>
              </a:spcAft>
              <a:buFontTx/>
              <a:buChar char="•"/>
              <a:tabLst>
                <a:tab pos="914400" algn="l"/>
              </a:tabLst>
            </a:pPr>
            <a:r>
              <a:rPr lang="fr-FR" sz="2000" dirty="0"/>
              <a:t>Appui à la mise en place des indicateurs chiffrés de mesure de la performance des prestataires chargés des travaux de maintenance du réseau d’éclairage public </a:t>
            </a:r>
          </a:p>
          <a:p>
            <a:pPr indent="-285750" algn="just" eaLnBrk="0" fontAlgn="base" hangingPunct="0">
              <a:spcBef>
                <a:spcPct val="0"/>
              </a:spcBef>
              <a:spcAft>
                <a:spcPct val="0"/>
              </a:spcAft>
              <a:buFontTx/>
              <a:buChar char="•"/>
              <a:tabLst>
                <a:tab pos="914400" algn="l"/>
              </a:tabLst>
            </a:pPr>
            <a:r>
              <a:rPr lang="fr-FR" sz="2000" dirty="0"/>
              <a:t>Appui au renforcement des moyens informatiques et logistiques pour le suivi des opérations ;</a:t>
            </a:r>
          </a:p>
          <a:p>
            <a:pPr indent="-285750" algn="just" eaLnBrk="0" fontAlgn="base" hangingPunct="0">
              <a:spcBef>
                <a:spcPct val="0"/>
              </a:spcBef>
              <a:spcAft>
                <a:spcPct val="0"/>
              </a:spcAft>
              <a:buFontTx/>
              <a:buChar char="•"/>
              <a:tabLst>
                <a:tab pos="914400" algn="l"/>
              </a:tabLst>
            </a:pPr>
            <a:r>
              <a:rPr lang="fr-FR" sz="2000" dirty="0"/>
              <a:t>Appui à la mise en œuvre, à court terme, de la télégestion des équipements ;</a:t>
            </a:r>
          </a:p>
          <a:p>
            <a:pPr indent="-285750" algn="just" eaLnBrk="0" fontAlgn="base" hangingPunct="0">
              <a:spcBef>
                <a:spcPct val="0"/>
              </a:spcBef>
              <a:spcAft>
                <a:spcPct val="0"/>
              </a:spcAft>
              <a:buFontTx/>
              <a:buChar char="•"/>
              <a:tabLst>
                <a:tab pos="914400" algn="l"/>
              </a:tabLst>
            </a:pPr>
            <a:r>
              <a:rPr lang="fr-FR" sz="2000" dirty="0"/>
              <a:t>Assistance à la mise en place d’un observatoire visant à créer un système de collecte de données et d’établissement de statistiques fiables sur le parc d’éclairage public : un système d’information géographique (SIG) est en cours d’élaboration.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a:srcRect/>
          <a:stretch>
            <a:fillRect/>
          </a:stretch>
        </p:blipFill>
        <p:spPr bwMode="auto">
          <a:xfrm>
            <a:off x="1123950" y="828675"/>
            <a:ext cx="6896100" cy="5200650"/>
          </a:xfrm>
          <a:prstGeom prst="rect">
            <a:avLst/>
          </a:prstGeom>
          <a:noFill/>
          <a:ln w="9525">
            <a:noFill/>
            <a:miter lim="800000"/>
            <a:headEnd/>
            <a:tailEnd/>
          </a:ln>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6784E673-6A8B-1F0B-9DB2-CA14E8EB3BCC}"/>
              </a:ext>
            </a:extLst>
          </p:cNvPr>
          <p:cNvSpPr>
            <a:spLocks noGrp="1"/>
          </p:cNvSpPr>
          <p:nvPr>
            <p:ph idx="1"/>
          </p:nvPr>
        </p:nvSpPr>
        <p:spPr/>
        <p:txBody>
          <a:bodyPr>
            <a:normAutofit fontScale="77500" lnSpcReduction="20000"/>
          </a:bodyPr>
          <a:lstStyle/>
          <a:p>
            <a:pPr algn="just"/>
            <a:r>
              <a:rPr lang="fr-FR" dirty="0"/>
              <a:t>En effet, la Ville de Dakar supporte des dépenses de consommation d’énergie qui pèsent lourdement sur son budget annuel</a:t>
            </a:r>
            <a:r>
              <a:rPr lang="fr-FR" b="1" dirty="0"/>
              <a:t>. </a:t>
            </a:r>
          </a:p>
          <a:p>
            <a:pPr algn="just"/>
            <a:endParaRPr lang="fr-FR" b="1" dirty="0"/>
          </a:p>
          <a:p>
            <a:pPr algn="just"/>
            <a:r>
              <a:rPr lang="fr-FR" dirty="0"/>
              <a:t>Pour lever ce défi, elle s’est engagée dans un processus de transition énergétique en cohérence </a:t>
            </a:r>
            <a:r>
              <a:rPr lang="fr-FR" b="1" dirty="0"/>
              <a:t>avec son PCET pour rationaliser sa facture énergétique</a:t>
            </a:r>
            <a:r>
              <a:rPr lang="fr-FR" dirty="0"/>
              <a:t>.</a:t>
            </a:r>
          </a:p>
          <a:p>
            <a:pPr algn="just"/>
            <a:endParaRPr lang="fr-FR" dirty="0"/>
          </a:p>
          <a:p>
            <a:pPr marL="0" indent="0" algn="just">
              <a:buNone/>
            </a:pPr>
            <a:endParaRPr lang="fr-FR" dirty="0"/>
          </a:p>
          <a:p>
            <a:pPr algn="just"/>
            <a:r>
              <a:rPr lang="fr-FR" dirty="0"/>
              <a:t>La stratégie en matière de politique énergétique repose sur la promotion des é</a:t>
            </a:r>
            <a:r>
              <a:rPr lang="fr-FR" b="1" dirty="0"/>
              <a:t>nergies renouvelables et de l’efficacité énergétique dans les bâtiments </a:t>
            </a:r>
            <a:r>
              <a:rPr lang="fr-FR" dirty="0"/>
              <a:t>de la Ville.</a:t>
            </a:r>
          </a:p>
        </p:txBody>
      </p:sp>
      <p:sp>
        <p:nvSpPr>
          <p:cNvPr id="4" name="Triangle isocèle 3">
            <a:extLst>
              <a:ext uri="{FF2B5EF4-FFF2-40B4-BE49-F238E27FC236}">
                <a16:creationId xmlns:a16="http://schemas.microsoft.com/office/drawing/2014/main" id="{D143EC94-5CA6-4C16-8398-394C6B89C5F5}"/>
              </a:ext>
            </a:extLst>
          </p:cNvPr>
          <p:cNvSpPr/>
          <p:nvPr/>
        </p:nvSpPr>
        <p:spPr>
          <a:xfrm rot="10800000">
            <a:off x="3740964" y="2470028"/>
            <a:ext cx="720080" cy="360040"/>
          </a:xfrm>
          <a:prstGeom prst="triangl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SN"/>
          </a:p>
        </p:txBody>
      </p:sp>
      <p:sp>
        <p:nvSpPr>
          <p:cNvPr id="5" name="Titre 1">
            <a:extLst>
              <a:ext uri="{FF2B5EF4-FFF2-40B4-BE49-F238E27FC236}">
                <a16:creationId xmlns:a16="http://schemas.microsoft.com/office/drawing/2014/main" id="{EBC74165-B6CD-4C20-9816-0BA5D585294B}"/>
              </a:ext>
            </a:extLst>
          </p:cNvPr>
          <p:cNvSpPr>
            <a:spLocks noGrp="1"/>
          </p:cNvSpPr>
          <p:nvPr>
            <p:ph type="title"/>
          </p:nvPr>
        </p:nvSpPr>
        <p:spPr>
          <a:xfrm>
            <a:off x="457200" y="274638"/>
            <a:ext cx="8229600" cy="1143000"/>
          </a:xfrm>
        </p:spPr>
        <p:txBody>
          <a:bodyPr>
            <a:normAutofit/>
          </a:bodyPr>
          <a:lstStyle/>
          <a:p>
            <a:r>
              <a:rPr lang="fr-FR" sz="3200" b="1" dirty="0">
                <a:solidFill>
                  <a:schemeClr val="tx2"/>
                </a:solidFill>
              </a:rPr>
              <a:t>Contexte de la stratégie lumière</a:t>
            </a:r>
          </a:p>
        </p:txBody>
      </p:sp>
      <p:sp>
        <p:nvSpPr>
          <p:cNvPr id="6" name="Triangle isocèle 5">
            <a:extLst>
              <a:ext uri="{FF2B5EF4-FFF2-40B4-BE49-F238E27FC236}">
                <a16:creationId xmlns:a16="http://schemas.microsoft.com/office/drawing/2014/main" id="{9B7A4FF8-F992-4611-B2B6-A00156C99916}"/>
              </a:ext>
            </a:extLst>
          </p:cNvPr>
          <p:cNvSpPr/>
          <p:nvPr/>
        </p:nvSpPr>
        <p:spPr>
          <a:xfrm rot="10800000">
            <a:off x="3740965" y="4059936"/>
            <a:ext cx="720080" cy="360040"/>
          </a:xfrm>
          <a:prstGeom prst="triangl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SN"/>
          </a:p>
        </p:txBody>
      </p:sp>
    </p:spTree>
    <p:extLst>
      <p:ext uri="{BB962C8B-B14F-4D97-AF65-F5344CB8AC3E}">
        <p14:creationId xmlns:p14="http://schemas.microsoft.com/office/powerpoint/2010/main" val="34156045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38DEC18-F800-6429-ADE5-3A0B15725DB0}"/>
              </a:ext>
            </a:extLst>
          </p:cNvPr>
          <p:cNvSpPr>
            <a:spLocks noGrp="1"/>
          </p:cNvSpPr>
          <p:nvPr>
            <p:ph type="title"/>
          </p:nvPr>
        </p:nvSpPr>
        <p:spPr/>
        <p:txBody>
          <a:bodyPr>
            <a:normAutofit/>
          </a:bodyPr>
          <a:lstStyle/>
          <a:p>
            <a:r>
              <a:rPr lang="fr-FR" sz="3200" b="1" dirty="0">
                <a:solidFill>
                  <a:schemeClr val="tx2"/>
                </a:solidFill>
              </a:rPr>
              <a:t>Vision du Maire</a:t>
            </a:r>
          </a:p>
        </p:txBody>
      </p:sp>
      <p:sp>
        <p:nvSpPr>
          <p:cNvPr id="3" name="Espace réservé du contenu 2">
            <a:extLst>
              <a:ext uri="{FF2B5EF4-FFF2-40B4-BE49-F238E27FC236}">
                <a16:creationId xmlns:a16="http://schemas.microsoft.com/office/drawing/2014/main" id="{2AF07BAC-0046-0F4E-CBD6-40C7EF66F0A8}"/>
              </a:ext>
            </a:extLst>
          </p:cNvPr>
          <p:cNvSpPr>
            <a:spLocks noGrp="1"/>
          </p:cNvSpPr>
          <p:nvPr>
            <p:ph idx="1"/>
          </p:nvPr>
        </p:nvSpPr>
        <p:spPr>
          <a:xfrm>
            <a:off x="457200" y="1556792"/>
            <a:ext cx="8229600" cy="4525963"/>
          </a:xfrm>
        </p:spPr>
        <p:txBody>
          <a:bodyPr>
            <a:normAutofit/>
          </a:bodyPr>
          <a:lstStyle/>
          <a:p>
            <a:pPr algn="just"/>
            <a:r>
              <a:rPr lang="fr-FR" sz="2800" dirty="0"/>
              <a:t>…</a:t>
            </a:r>
          </a:p>
          <a:p>
            <a:pPr algn="just"/>
            <a:r>
              <a:rPr lang="fr-FR" sz="2800" dirty="0"/>
              <a:t>.</a:t>
            </a:r>
          </a:p>
        </p:txBody>
      </p:sp>
      <p:pic>
        <p:nvPicPr>
          <p:cNvPr id="5" name="Image 4">
            <a:extLst>
              <a:ext uri="{FF2B5EF4-FFF2-40B4-BE49-F238E27FC236}">
                <a16:creationId xmlns:a16="http://schemas.microsoft.com/office/drawing/2014/main" id="{CFE6BCE0-1FA2-41F7-B91E-41965EA598BA}"/>
              </a:ext>
            </a:extLst>
          </p:cNvPr>
          <p:cNvPicPr>
            <a:picLocks noChangeAspect="1"/>
          </p:cNvPicPr>
          <p:nvPr/>
        </p:nvPicPr>
        <p:blipFill>
          <a:blip r:embed="rId2"/>
          <a:stretch>
            <a:fillRect/>
          </a:stretch>
        </p:blipFill>
        <p:spPr>
          <a:xfrm>
            <a:off x="225151" y="1545839"/>
            <a:ext cx="8918849" cy="4756331"/>
          </a:xfrm>
          <a:prstGeom prst="rect">
            <a:avLst/>
          </a:prstGeom>
        </p:spPr>
      </p:pic>
    </p:spTree>
    <p:extLst>
      <p:ext uri="{BB962C8B-B14F-4D97-AF65-F5344CB8AC3E}">
        <p14:creationId xmlns:p14="http://schemas.microsoft.com/office/powerpoint/2010/main" val="24062109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6CAC0A7-03BF-5B67-3E55-A7D33AF3962F}"/>
              </a:ext>
            </a:extLst>
          </p:cNvPr>
          <p:cNvSpPr>
            <a:spLocks noGrp="1"/>
          </p:cNvSpPr>
          <p:nvPr>
            <p:ph type="title"/>
          </p:nvPr>
        </p:nvSpPr>
        <p:spPr>
          <a:xfrm>
            <a:off x="457200" y="260648"/>
            <a:ext cx="8229600" cy="1143000"/>
          </a:xfrm>
        </p:spPr>
        <p:txBody>
          <a:bodyPr>
            <a:normAutofit/>
          </a:bodyPr>
          <a:lstStyle/>
          <a:p>
            <a:r>
              <a:rPr lang="fr-FR" sz="3200" b="1" dirty="0">
                <a:solidFill>
                  <a:schemeClr val="tx2"/>
                </a:solidFill>
              </a:rPr>
              <a:t>Le PCET de la Ville de Dakar</a:t>
            </a:r>
          </a:p>
        </p:txBody>
      </p:sp>
      <p:sp>
        <p:nvSpPr>
          <p:cNvPr id="3" name="Espace réservé du contenu 2">
            <a:extLst>
              <a:ext uri="{FF2B5EF4-FFF2-40B4-BE49-F238E27FC236}">
                <a16:creationId xmlns:a16="http://schemas.microsoft.com/office/drawing/2014/main" id="{83B65AB5-E030-D2F1-8D83-1B22224BF3B4}"/>
              </a:ext>
            </a:extLst>
          </p:cNvPr>
          <p:cNvSpPr>
            <a:spLocks noGrp="1"/>
          </p:cNvSpPr>
          <p:nvPr>
            <p:ph idx="1"/>
          </p:nvPr>
        </p:nvSpPr>
        <p:spPr>
          <a:xfrm>
            <a:off x="457200" y="1628800"/>
            <a:ext cx="8229600" cy="4525963"/>
          </a:xfrm>
        </p:spPr>
        <p:txBody>
          <a:bodyPr>
            <a:normAutofit lnSpcReduction="10000"/>
          </a:bodyPr>
          <a:lstStyle/>
          <a:p>
            <a:pPr algn="just"/>
            <a:r>
              <a:rPr lang="fr-FR" sz="2400" dirty="0"/>
              <a:t>Le PCET de la Ville de Dakar intègre trois enjeux que sont: l’adaptation, l’atténuation et la transition énergétique. Globalement, les objectifs que la Ville pourrait atteindre sont:</a:t>
            </a:r>
          </a:p>
          <a:p>
            <a:pPr marL="0" indent="0" algn="just">
              <a:buNone/>
            </a:pPr>
            <a:endParaRPr lang="fr-FR" sz="2400" dirty="0"/>
          </a:p>
          <a:p>
            <a:pPr lvl="1" algn="just">
              <a:buFont typeface="Wingdings" panose="05000000000000000000" pitchFamily="2" charset="2"/>
              <a:buChar char="ü"/>
            </a:pPr>
            <a:r>
              <a:rPr lang="fr-FR" sz="2400" dirty="0"/>
              <a:t>Une baisse de 54% des émissions de GES à l’horizon 2050;</a:t>
            </a:r>
          </a:p>
          <a:p>
            <a:pPr lvl="1" algn="just">
              <a:buFont typeface="Wingdings" panose="05000000000000000000" pitchFamily="2" charset="2"/>
              <a:buChar char="ü"/>
            </a:pPr>
            <a:r>
              <a:rPr lang="fr-FR" sz="2400" dirty="0"/>
              <a:t>Une baisse de 75% de la facture énergétique dans le patrimoine bâti de la Ville de Dakar à l’horizon 2050;</a:t>
            </a:r>
          </a:p>
          <a:p>
            <a:pPr lvl="1" algn="just">
              <a:buFont typeface="Wingdings" panose="05000000000000000000" pitchFamily="2" charset="2"/>
              <a:buChar char="ü"/>
            </a:pPr>
            <a:r>
              <a:rPr lang="fr-FR" sz="2400" dirty="0"/>
              <a:t>Une augmentation de la part des énergies renouvelables dans le mix énergétique d’au moins 65% d’ici 2050.</a:t>
            </a:r>
          </a:p>
          <a:p>
            <a:pPr marL="457200" lvl="1" indent="0" algn="just">
              <a:buNone/>
            </a:pPr>
            <a:endParaRPr lang="fr-FR" sz="2400" dirty="0"/>
          </a:p>
          <a:p>
            <a:pPr marL="0" indent="0" algn="just">
              <a:buNone/>
            </a:pPr>
            <a:r>
              <a:rPr lang="fr-FR" sz="2400" dirty="0"/>
              <a:t>Cette démarche s’aligne avec la politique nationale d’efficacité énergétique visant la baisse de la consommation énergétique.</a:t>
            </a:r>
          </a:p>
        </p:txBody>
      </p:sp>
    </p:spTree>
    <p:extLst>
      <p:ext uri="{BB962C8B-B14F-4D97-AF65-F5344CB8AC3E}">
        <p14:creationId xmlns:p14="http://schemas.microsoft.com/office/powerpoint/2010/main" val="12788248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contenu 2">
            <a:extLst>
              <a:ext uri="{FF2B5EF4-FFF2-40B4-BE49-F238E27FC236}">
                <a16:creationId xmlns:a16="http://schemas.microsoft.com/office/drawing/2014/main" id="{7D3A451D-3D44-48BE-937F-A99C0646B46F}"/>
              </a:ext>
            </a:extLst>
          </p:cNvPr>
          <p:cNvSpPr>
            <a:spLocks noGrp="1"/>
          </p:cNvSpPr>
          <p:nvPr>
            <p:ph idx="1"/>
          </p:nvPr>
        </p:nvSpPr>
        <p:spPr>
          <a:xfrm>
            <a:off x="611560" y="1772816"/>
            <a:ext cx="8229600" cy="4525963"/>
          </a:xfrm>
        </p:spPr>
        <p:txBody>
          <a:bodyPr>
            <a:normAutofit lnSpcReduction="10000"/>
          </a:bodyPr>
          <a:lstStyle/>
          <a:p>
            <a:pPr algn="just">
              <a:buFont typeface="Wingdings" panose="05000000000000000000" pitchFamily="2" charset="2"/>
              <a:buChar char="ü"/>
            </a:pPr>
            <a:r>
              <a:rPr lang="fr-FR" sz="2800" dirty="0"/>
              <a:t>C’est dans le cadre de son PCET que la Ville de Dakar a lancé un audit énergétique  des bâtiments de son patrimoine</a:t>
            </a:r>
          </a:p>
          <a:p>
            <a:pPr algn="just">
              <a:buFont typeface="Wingdings" panose="05000000000000000000" pitchFamily="2" charset="2"/>
              <a:buChar char="ü"/>
            </a:pPr>
            <a:endParaRPr lang="fr-FR" sz="2800" dirty="0"/>
          </a:p>
          <a:p>
            <a:pPr algn="just">
              <a:buFont typeface="Wingdings" panose="05000000000000000000" pitchFamily="2" charset="2"/>
              <a:buChar char="ü"/>
            </a:pPr>
            <a:r>
              <a:rPr lang="fr-FR" sz="2800" dirty="0"/>
              <a:t>Cette approche relative au « patrimoine et services » fait référence aux actions et initiatives pouvant être mise en œuvre par la collectivité </a:t>
            </a:r>
            <a:r>
              <a:rPr lang="fr-FR" sz="2800" b="1" dirty="0"/>
              <a:t>pour réduire ses GES et sa vulnérabilité face aux changements climatiques en agissant sur son champs de compétences.</a:t>
            </a:r>
          </a:p>
        </p:txBody>
      </p:sp>
      <p:sp>
        <p:nvSpPr>
          <p:cNvPr id="11" name="Titre 1">
            <a:extLst>
              <a:ext uri="{FF2B5EF4-FFF2-40B4-BE49-F238E27FC236}">
                <a16:creationId xmlns:a16="http://schemas.microsoft.com/office/drawing/2014/main" id="{F8BC2060-10F8-4018-B18E-DBAC91B23319}"/>
              </a:ext>
            </a:extLst>
          </p:cNvPr>
          <p:cNvSpPr>
            <a:spLocks noGrp="1"/>
          </p:cNvSpPr>
          <p:nvPr>
            <p:ph type="title"/>
          </p:nvPr>
        </p:nvSpPr>
        <p:spPr>
          <a:xfrm>
            <a:off x="457200" y="260648"/>
            <a:ext cx="8229600" cy="1143000"/>
          </a:xfrm>
        </p:spPr>
        <p:txBody>
          <a:bodyPr>
            <a:normAutofit/>
          </a:bodyPr>
          <a:lstStyle/>
          <a:p>
            <a:r>
              <a:rPr lang="fr-FR" sz="3200" b="1" dirty="0">
                <a:solidFill>
                  <a:schemeClr val="tx2"/>
                </a:solidFill>
              </a:rPr>
              <a:t>Le PCET de la Ville de Dakar</a:t>
            </a:r>
          </a:p>
        </p:txBody>
      </p:sp>
      <p:sp>
        <p:nvSpPr>
          <p:cNvPr id="12" name="Triangle isocèle 11">
            <a:extLst>
              <a:ext uri="{FF2B5EF4-FFF2-40B4-BE49-F238E27FC236}">
                <a16:creationId xmlns:a16="http://schemas.microsoft.com/office/drawing/2014/main" id="{732BC73A-BC4F-4F93-A778-33869570735D}"/>
              </a:ext>
            </a:extLst>
          </p:cNvPr>
          <p:cNvSpPr/>
          <p:nvPr/>
        </p:nvSpPr>
        <p:spPr>
          <a:xfrm rot="10800000">
            <a:off x="4006280" y="2996952"/>
            <a:ext cx="720080" cy="360040"/>
          </a:xfrm>
          <a:prstGeom prst="triangl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SN" dirty="0"/>
          </a:p>
        </p:txBody>
      </p:sp>
    </p:spTree>
    <p:extLst>
      <p:ext uri="{BB962C8B-B14F-4D97-AF65-F5344CB8AC3E}">
        <p14:creationId xmlns:p14="http://schemas.microsoft.com/office/powerpoint/2010/main" val="4965118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FAA286AD-08EC-3E8B-73AE-EE8CCC4085AE}"/>
              </a:ext>
            </a:extLst>
          </p:cNvPr>
          <p:cNvSpPr>
            <a:spLocks noGrp="1"/>
          </p:cNvSpPr>
          <p:nvPr>
            <p:ph idx="1"/>
          </p:nvPr>
        </p:nvSpPr>
        <p:spPr/>
        <p:txBody>
          <a:bodyPr>
            <a:normAutofit fontScale="92500" lnSpcReduction="10000"/>
          </a:bodyPr>
          <a:lstStyle/>
          <a:p>
            <a:pPr marL="0" indent="0" algn="just">
              <a:buNone/>
            </a:pPr>
            <a:r>
              <a:rPr lang="fr-FR" b="1" dirty="0"/>
              <a:t>Les sites concernés par l’audit sont:</a:t>
            </a:r>
          </a:p>
          <a:p>
            <a:pPr algn="just">
              <a:buFont typeface="Wingdings" panose="05000000000000000000" pitchFamily="2" charset="2"/>
              <a:buChar char="ü"/>
            </a:pPr>
            <a:r>
              <a:rPr lang="fr-FR" dirty="0"/>
              <a:t>la piscine olympique</a:t>
            </a:r>
          </a:p>
          <a:p>
            <a:pPr algn="just">
              <a:buFont typeface="Wingdings" panose="05000000000000000000" pitchFamily="2" charset="2"/>
              <a:buChar char="ü"/>
            </a:pPr>
            <a:r>
              <a:rPr lang="fr-FR" dirty="0"/>
              <a:t>Le Building communal</a:t>
            </a:r>
          </a:p>
          <a:p>
            <a:pPr algn="just">
              <a:buFont typeface="Wingdings" panose="05000000000000000000" pitchFamily="2" charset="2"/>
              <a:buChar char="ü"/>
            </a:pPr>
            <a:r>
              <a:rPr lang="fr-FR" dirty="0"/>
              <a:t>La Division des Services Techniques</a:t>
            </a:r>
          </a:p>
          <a:p>
            <a:pPr algn="just">
              <a:buFont typeface="Wingdings" panose="05000000000000000000" pitchFamily="2" charset="2"/>
              <a:buChar char="ü"/>
            </a:pPr>
            <a:r>
              <a:rPr lang="fr-FR" dirty="0"/>
              <a:t>Le centre de gériatrie et de gérontologie de Ouakam</a:t>
            </a:r>
          </a:p>
          <a:p>
            <a:pPr algn="just">
              <a:buFont typeface="Wingdings" panose="05000000000000000000" pitchFamily="2" charset="2"/>
              <a:buChar char="ü"/>
            </a:pPr>
            <a:r>
              <a:rPr lang="fr-FR" dirty="0"/>
              <a:t>Le centre d’état civil principal</a:t>
            </a:r>
          </a:p>
          <a:p>
            <a:pPr algn="just">
              <a:buFont typeface="Wingdings" panose="05000000000000000000" pitchFamily="2" charset="2"/>
              <a:buChar char="ü"/>
            </a:pPr>
            <a:r>
              <a:rPr lang="fr-FR" dirty="0"/>
              <a:t>Le Centre de Formation Professionnelle et de Perfectionnement du Personnel Municipal </a:t>
            </a:r>
          </a:p>
          <a:p>
            <a:endParaRPr lang="fr-FR" dirty="0"/>
          </a:p>
        </p:txBody>
      </p:sp>
      <p:sp>
        <p:nvSpPr>
          <p:cNvPr id="4" name="Titre 1">
            <a:extLst>
              <a:ext uri="{FF2B5EF4-FFF2-40B4-BE49-F238E27FC236}">
                <a16:creationId xmlns:a16="http://schemas.microsoft.com/office/drawing/2014/main" id="{267CA5B1-598C-4DDF-A367-3FBC7572F688}"/>
              </a:ext>
            </a:extLst>
          </p:cNvPr>
          <p:cNvSpPr>
            <a:spLocks noGrp="1"/>
          </p:cNvSpPr>
          <p:nvPr>
            <p:ph type="title"/>
          </p:nvPr>
        </p:nvSpPr>
        <p:spPr>
          <a:xfrm>
            <a:off x="457200" y="274638"/>
            <a:ext cx="8229600" cy="1143000"/>
          </a:xfrm>
        </p:spPr>
        <p:txBody>
          <a:bodyPr>
            <a:normAutofit/>
          </a:bodyPr>
          <a:lstStyle/>
          <a:p>
            <a:r>
              <a:rPr lang="fr-FR" sz="3200" b="1" dirty="0">
                <a:solidFill>
                  <a:schemeClr val="tx2"/>
                </a:solidFill>
              </a:rPr>
              <a:t>Audit énergétique de la Ville de Dakar</a:t>
            </a:r>
          </a:p>
        </p:txBody>
      </p:sp>
    </p:spTree>
    <p:extLst>
      <p:ext uri="{BB962C8B-B14F-4D97-AF65-F5344CB8AC3E}">
        <p14:creationId xmlns:p14="http://schemas.microsoft.com/office/powerpoint/2010/main" val="12990350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FAA286AD-08EC-3E8B-73AE-EE8CCC4085AE}"/>
              </a:ext>
            </a:extLst>
          </p:cNvPr>
          <p:cNvSpPr>
            <a:spLocks noGrp="1"/>
          </p:cNvSpPr>
          <p:nvPr>
            <p:ph idx="1"/>
          </p:nvPr>
        </p:nvSpPr>
        <p:spPr/>
        <p:txBody>
          <a:bodyPr>
            <a:normAutofit lnSpcReduction="10000"/>
          </a:bodyPr>
          <a:lstStyle/>
          <a:p>
            <a:pPr marL="0" indent="0" algn="just">
              <a:buNone/>
            </a:pPr>
            <a:r>
              <a:rPr lang="fr-FR" dirty="0"/>
              <a:t>Le bilan énergétique a révélé la répartition sur les consommations électrique:</a:t>
            </a:r>
          </a:p>
          <a:p>
            <a:pPr marL="0" indent="0" algn="just">
              <a:buNone/>
            </a:pPr>
            <a:endParaRPr lang="fr-FR" b="1" dirty="0"/>
          </a:p>
          <a:p>
            <a:pPr algn="just">
              <a:buFont typeface="Wingdings" panose="05000000000000000000" pitchFamily="2" charset="2"/>
              <a:buChar char="ü"/>
            </a:pPr>
            <a:r>
              <a:rPr lang="fr-FR" dirty="0"/>
              <a:t>Consommation d’énergie dominée par la climatisation, la bureautique et l’éclairage; </a:t>
            </a:r>
            <a:r>
              <a:rPr lang="fr-FR" b="1" dirty="0"/>
              <a:t>(63%)</a:t>
            </a:r>
          </a:p>
          <a:p>
            <a:pPr algn="just">
              <a:buFont typeface="Wingdings" panose="05000000000000000000" pitchFamily="2" charset="2"/>
              <a:buChar char="ü"/>
            </a:pPr>
            <a:r>
              <a:rPr lang="fr-FR" dirty="0"/>
              <a:t>Le pompage et l’eau chaude sanitaire </a:t>
            </a:r>
            <a:r>
              <a:rPr lang="fr-FR" b="1" dirty="0"/>
              <a:t>(31,7%)</a:t>
            </a:r>
          </a:p>
          <a:p>
            <a:pPr algn="just">
              <a:buFont typeface="Wingdings" panose="05000000000000000000" pitchFamily="2" charset="2"/>
              <a:buChar char="ü"/>
            </a:pPr>
            <a:r>
              <a:rPr lang="fr-FR" dirty="0"/>
              <a:t>Les appareils de ventilation, de réfrigération et autres (</a:t>
            </a:r>
            <a:r>
              <a:rPr lang="fr-FR" b="1" dirty="0"/>
              <a:t>4,73%)</a:t>
            </a:r>
          </a:p>
        </p:txBody>
      </p:sp>
      <p:sp>
        <p:nvSpPr>
          <p:cNvPr id="4" name="Titre 1">
            <a:extLst>
              <a:ext uri="{FF2B5EF4-FFF2-40B4-BE49-F238E27FC236}">
                <a16:creationId xmlns:a16="http://schemas.microsoft.com/office/drawing/2014/main" id="{267CA5B1-598C-4DDF-A367-3FBC7572F688}"/>
              </a:ext>
            </a:extLst>
          </p:cNvPr>
          <p:cNvSpPr>
            <a:spLocks noGrp="1"/>
          </p:cNvSpPr>
          <p:nvPr>
            <p:ph type="title"/>
          </p:nvPr>
        </p:nvSpPr>
        <p:spPr>
          <a:xfrm>
            <a:off x="457200" y="274638"/>
            <a:ext cx="8229600" cy="1143000"/>
          </a:xfrm>
        </p:spPr>
        <p:txBody>
          <a:bodyPr>
            <a:normAutofit/>
          </a:bodyPr>
          <a:lstStyle/>
          <a:p>
            <a:r>
              <a:rPr lang="fr-FR" sz="3200" b="1" dirty="0">
                <a:solidFill>
                  <a:schemeClr val="tx2"/>
                </a:solidFill>
              </a:rPr>
              <a:t>Les résultats de l’audit énergétique de la Ville de Dakar</a:t>
            </a:r>
          </a:p>
        </p:txBody>
      </p:sp>
    </p:spTree>
    <p:extLst>
      <p:ext uri="{BB962C8B-B14F-4D97-AF65-F5344CB8AC3E}">
        <p14:creationId xmlns:p14="http://schemas.microsoft.com/office/powerpoint/2010/main" val="22723518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0A0DE5D-27AC-CBCD-FABB-33145E9CB531}"/>
              </a:ext>
            </a:extLst>
          </p:cNvPr>
          <p:cNvSpPr>
            <a:spLocks noGrp="1"/>
          </p:cNvSpPr>
          <p:nvPr>
            <p:ph type="title"/>
          </p:nvPr>
        </p:nvSpPr>
        <p:spPr/>
        <p:txBody>
          <a:bodyPr>
            <a:normAutofit/>
          </a:bodyPr>
          <a:lstStyle/>
          <a:p>
            <a:r>
              <a:rPr lang="fr-FR" sz="3200" b="1" dirty="0">
                <a:solidFill>
                  <a:schemeClr val="tx2"/>
                </a:solidFill>
              </a:rPr>
              <a:t>Les actions suite à l’audit énergétique</a:t>
            </a:r>
          </a:p>
        </p:txBody>
      </p:sp>
      <p:sp>
        <p:nvSpPr>
          <p:cNvPr id="3" name="Espace réservé du contenu 2">
            <a:extLst>
              <a:ext uri="{FF2B5EF4-FFF2-40B4-BE49-F238E27FC236}">
                <a16:creationId xmlns:a16="http://schemas.microsoft.com/office/drawing/2014/main" id="{F4713490-32E0-FC7F-49C6-1CB3E0822BF1}"/>
              </a:ext>
            </a:extLst>
          </p:cNvPr>
          <p:cNvSpPr>
            <a:spLocks noGrp="1"/>
          </p:cNvSpPr>
          <p:nvPr>
            <p:ph idx="1"/>
          </p:nvPr>
        </p:nvSpPr>
        <p:spPr>
          <a:xfrm>
            <a:off x="539552" y="1340768"/>
            <a:ext cx="8147248" cy="4237931"/>
          </a:xfrm>
        </p:spPr>
        <p:txBody>
          <a:bodyPr>
            <a:normAutofit fontScale="25000" lnSpcReduction="20000"/>
          </a:bodyPr>
          <a:lstStyle/>
          <a:p>
            <a:pPr algn="just"/>
            <a:r>
              <a:rPr lang="fr-FR" sz="9600" dirty="0"/>
              <a:t>Les pistes d’économies d’énergie décelées portent sur plusieurs usages dont:</a:t>
            </a:r>
          </a:p>
          <a:p>
            <a:pPr algn="just"/>
            <a:endParaRPr lang="fr-FR" sz="9600" dirty="0"/>
          </a:p>
          <a:p>
            <a:pPr algn="just">
              <a:buFont typeface="Wingdings" panose="05000000000000000000" pitchFamily="2" charset="2"/>
              <a:buChar char="ü"/>
            </a:pPr>
            <a:r>
              <a:rPr lang="fr-FR" sz="9600" b="1" dirty="0"/>
              <a:t>L’amélioration de la tarification électrique </a:t>
            </a:r>
            <a:r>
              <a:rPr lang="fr-FR" sz="9600" dirty="0"/>
              <a:t>avec l’optimisation de la puissance souscrite </a:t>
            </a:r>
          </a:p>
          <a:p>
            <a:pPr algn="just">
              <a:buFont typeface="Wingdings" panose="05000000000000000000" pitchFamily="2" charset="2"/>
              <a:buChar char="ü"/>
            </a:pPr>
            <a:endParaRPr lang="fr-FR" sz="9600" dirty="0"/>
          </a:p>
          <a:p>
            <a:pPr algn="just">
              <a:buFont typeface="Wingdings" panose="05000000000000000000" pitchFamily="2" charset="2"/>
              <a:buChar char="ü"/>
            </a:pPr>
            <a:r>
              <a:rPr lang="fr-FR" sz="9600" b="1" dirty="0"/>
              <a:t>L’éclairage</a:t>
            </a:r>
            <a:r>
              <a:rPr lang="fr-FR" sz="9600" dirty="0"/>
              <a:t> avec le remplacement des luminaires actuelles par des luminaires LED plus efficaces d’un point de vue énergétique. Installation de détecteurs de présence pour l’allumage des espaces communs (couloirs)</a:t>
            </a:r>
          </a:p>
          <a:p>
            <a:pPr algn="just">
              <a:buFont typeface="Wingdings" panose="05000000000000000000" pitchFamily="2" charset="2"/>
              <a:buChar char="ü"/>
            </a:pPr>
            <a:endParaRPr lang="fr-FR" sz="9600" dirty="0"/>
          </a:p>
          <a:p>
            <a:pPr algn="just">
              <a:buFont typeface="Wingdings" panose="05000000000000000000" pitchFamily="2" charset="2"/>
              <a:buChar char="ü"/>
            </a:pPr>
            <a:endParaRPr lang="fr-FR" sz="9600" dirty="0"/>
          </a:p>
          <a:p>
            <a:pPr algn="just">
              <a:buFont typeface="Wingdings" panose="05000000000000000000" pitchFamily="2" charset="2"/>
              <a:buChar char="ü"/>
            </a:pPr>
            <a:r>
              <a:rPr lang="fr-FR" sz="9600" b="1" dirty="0"/>
              <a:t>La climatisation </a:t>
            </a:r>
            <a:r>
              <a:rPr lang="fr-FR" sz="9600" dirty="0"/>
              <a:t>avec l’adoption de consigne de température à 24°C au lieu de 22°C et l’installation </a:t>
            </a:r>
            <a:r>
              <a:rPr lang="fr-FR" sz="9600" dirty="0">
                <a:solidFill>
                  <a:srgbClr val="FF0000"/>
                </a:solidFill>
              </a:rPr>
              <a:t>de </a:t>
            </a:r>
            <a:r>
              <a:rPr lang="fr-FR" sz="9600" dirty="0" err="1">
                <a:solidFill>
                  <a:srgbClr val="FF0000"/>
                </a:solidFill>
              </a:rPr>
              <a:t>cilmatiseurs</a:t>
            </a:r>
            <a:r>
              <a:rPr lang="fr-FR" sz="9600" dirty="0">
                <a:solidFill>
                  <a:srgbClr val="FF0000"/>
                </a:solidFill>
              </a:rPr>
              <a:t> </a:t>
            </a:r>
            <a:r>
              <a:rPr lang="fr-FR" sz="9600" dirty="0" err="1">
                <a:solidFill>
                  <a:srgbClr val="FF0000"/>
                </a:solidFill>
              </a:rPr>
              <a:t>inverter</a:t>
            </a:r>
            <a:r>
              <a:rPr lang="fr-FR" sz="9600" b="1" dirty="0">
                <a:solidFill>
                  <a:srgbClr val="FF0000"/>
                </a:solidFill>
              </a:rPr>
              <a:t> </a:t>
            </a:r>
            <a:r>
              <a:rPr lang="fr-FR" sz="9600" dirty="0"/>
              <a:t>pour chaque local du site. Ils sont plus performants et moins énergivores que les split actuels;</a:t>
            </a:r>
          </a:p>
          <a:p>
            <a:pPr marL="0" indent="0">
              <a:buNone/>
            </a:pPr>
            <a:endParaRPr lang="fr-FR" dirty="0"/>
          </a:p>
        </p:txBody>
      </p:sp>
      <p:sp>
        <p:nvSpPr>
          <p:cNvPr id="4" name="Triangle isocèle 3">
            <a:extLst>
              <a:ext uri="{FF2B5EF4-FFF2-40B4-BE49-F238E27FC236}">
                <a16:creationId xmlns:a16="http://schemas.microsoft.com/office/drawing/2014/main" id="{C8230D46-19F6-42D8-9886-6ED9470D9B4E}"/>
              </a:ext>
            </a:extLst>
          </p:cNvPr>
          <p:cNvSpPr/>
          <p:nvPr/>
        </p:nvSpPr>
        <p:spPr>
          <a:xfrm rot="10800000">
            <a:off x="3851920" y="3068960"/>
            <a:ext cx="720080" cy="360040"/>
          </a:xfrm>
          <a:prstGeom prst="triangl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SN"/>
          </a:p>
        </p:txBody>
      </p:sp>
      <p:sp>
        <p:nvSpPr>
          <p:cNvPr id="5" name="Triangle isocèle 4">
            <a:extLst>
              <a:ext uri="{FF2B5EF4-FFF2-40B4-BE49-F238E27FC236}">
                <a16:creationId xmlns:a16="http://schemas.microsoft.com/office/drawing/2014/main" id="{6EDCA085-2CB9-4872-B3B1-AA89ACCF9FF4}"/>
              </a:ext>
            </a:extLst>
          </p:cNvPr>
          <p:cNvSpPr/>
          <p:nvPr/>
        </p:nvSpPr>
        <p:spPr>
          <a:xfrm rot="10800000">
            <a:off x="3851920" y="4716125"/>
            <a:ext cx="720080" cy="360040"/>
          </a:xfrm>
          <a:prstGeom prst="triangl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SN"/>
          </a:p>
        </p:txBody>
      </p:sp>
    </p:spTree>
    <p:extLst>
      <p:ext uri="{BB962C8B-B14F-4D97-AF65-F5344CB8AC3E}">
        <p14:creationId xmlns:p14="http://schemas.microsoft.com/office/powerpoint/2010/main" val="3187137521"/>
      </p:ext>
    </p:extLst>
  </p:cSld>
  <p:clrMapOvr>
    <a:masterClrMapping/>
  </p:clrMapOvr>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570</TotalTime>
  <Words>1592</Words>
  <Application>Microsoft Office PowerPoint</Application>
  <PresentationFormat>Affichage à l'écran (4:3)</PresentationFormat>
  <Paragraphs>231</Paragraphs>
  <Slides>26</Slides>
  <Notes>1</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26</vt:i4>
      </vt:variant>
    </vt:vector>
  </HeadingPairs>
  <TitlesOfParts>
    <vt:vector size="33" baseType="lpstr">
      <vt:lpstr>Arial</vt:lpstr>
      <vt:lpstr>Bookman Old Style</vt:lpstr>
      <vt:lpstr>Calibri</vt:lpstr>
      <vt:lpstr>Cambria</vt:lpstr>
      <vt:lpstr>Courier New</vt:lpstr>
      <vt:lpstr>Wingdings</vt:lpstr>
      <vt:lpstr>Thème Office</vt:lpstr>
      <vt:lpstr>Energie durable et stratégie-lumière de la Ville de Dakar</vt:lpstr>
      <vt:lpstr>Contexte de la stratégie lumière</vt:lpstr>
      <vt:lpstr>Contexte de la stratégie lumière</vt:lpstr>
      <vt:lpstr>Vision du Maire</vt:lpstr>
      <vt:lpstr>Le PCET de la Ville de Dakar</vt:lpstr>
      <vt:lpstr>Le PCET de la Ville de Dakar</vt:lpstr>
      <vt:lpstr>Audit énergétique de la Ville de Dakar</vt:lpstr>
      <vt:lpstr>Les résultats de l’audit énergétique de la Ville de Dakar</vt:lpstr>
      <vt:lpstr>Les actions suite à l’audit énergétique</vt:lpstr>
      <vt:lpstr>Les actions suite à l’audit énergétique</vt:lpstr>
      <vt:lpstr>Bilan des gains d’énergie estimée </vt:lpstr>
      <vt:lpstr>Focus sur la stratégie lumière de la Ville de Dakar</vt:lpstr>
      <vt:lpstr>Présentation PowerPoint</vt:lpstr>
      <vt:lpstr>L’Eclairage public de la Ville de Dakar en Bref</vt:lpstr>
      <vt:lpstr>Projets phares de la stratégie lumière</vt:lpstr>
      <vt:lpstr>Présentation PowerPoint</vt:lpstr>
      <vt:lpstr>Economies d’énergie possible</vt:lpstr>
      <vt:lpstr>Efficacité lumineuse : IRC ≥ 100 installation autonome adaptée aux usagers </vt:lpstr>
      <vt:lpstr>Eclairage adapté aux usages</vt:lpstr>
      <vt:lpstr>Présentation PowerPoint</vt:lpstr>
      <vt:lpstr>Réseau solaire  Projet : Travaux d’entretien, de réhabilitation du réseau d’éclairage public dans les communes et l’entretien des feux tricolores de la ville de Dakar en huit (08) lots.   SUIVI DU RELAMPING ANNEE : 2021 Réhabilitation des Lampadaires solaires </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DTCFO</dc:creator>
  <cp:lastModifiedBy>Tall, Madina</cp:lastModifiedBy>
  <cp:revision>94</cp:revision>
  <dcterms:created xsi:type="dcterms:W3CDTF">2021-07-12T13:03:45Z</dcterms:created>
  <dcterms:modified xsi:type="dcterms:W3CDTF">2022-08-16T22:36:34Z</dcterms:modified>
</cp:coreProperties>
</file>